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61" r:id="rId6"/>
    <p:sldId id="259" r:id="rId7"/>
    <p:sldId id="262" r:id="rId8"/>
    <p:sldId id="263" r:id="rId9"/>
    <p:sldId id="272" r:id="rId10"/>
    <p:sldId id="266" r:id="rId11"/>
    <p:sldId id="273" r:id="rId12"/>
    <p:sldId id="265" r:id="rId13"/>
    <p:sldId id="274" r:id="rId14"/>
    <p:sldId id="275" r:id="rId15"/>
    <p:sldId id="276" r:id="rId16"/>
    <p:sldId id="264" r:id="rId17"/>
    <p:sldId id="267" r:id="rId18"/>
    <p:sldId id="268" r:id="rId19"/>
    <p:sldId id="277" r:id="rId20"/>
    <p:sldId id="271" r:id="rId21"/>
    <p:sldId id="269" r:id="rId22"/>
    <p:sldId id="270" r:id="rId23"/>
    <p:sldId id="278" r:id="rId24"/>
    <p:sldId id="279" r:id="rId2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정훈 박" initials="정박" lastIdx="2" clrIdx="0">
    <p:extLst>
      <p:ext uri="{19B8F6BF-5375-455C-9EA6-DF929625EA0E}">
        <p15:presenceInfo xmlns:p15="http://schemas.microsoft.com/office/powerpoint/2012/main" userId="13c855e01f0dfa5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4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6326" autoAdjust="0"/>
  </p:normalViewPr>
  <p:slideViewPr>
    <p:cSldViewPr snapToGrid="0">
      <p:cViewPr>
        <p:scale>
          <a:sx n="66" d="100"/>
          <a:sy n="66" d="100"/>
        </p:scale>
        <p:origin x="1656" y="10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BC0ED9-EA49-3925-F4A6-184BD30799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626B13A-2819-F940-8F4C-3837E06E4B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4232B1F-76B8-9390-146B-9923C4C7B9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A340C-7210-4F6C-B4B1-3D2390F7CD4D}" type="datetimeFigureOut">
              <a:rPr lang="ko-KR" altLang="en-US" smtClean="0"/>
              <a:t>2023-07-06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213C5A6-60EB-434A-1537-4AC9CC5144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12D848F-5FAE-4BC9-12C8-C7CDA609E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86216-0C01-40AF-B4E6-0DE493A3D1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25796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4D6FAB-55CC-9736-C489-BF8C8AF02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0226B58-01D7-1178-2B10-EE9F1AEAB6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4DB01F4-A39A-5BBE-E779-216E2E4551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A340C-7210-4F6C-B4B1-3D2390F7CD4D}" type="datetimeFigureOut">
              <a:rPr lang="ko-KR" altLang="en-US" smtClean="0"/>
              <a:t>2023-07-06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8334735-92C8-9903-A850-D03CB2DB8C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EE7BAC0-8B51-E364-6F7D-BF4439987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86216-0C01-40AF-B4E6-0DE493A3D1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49552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AE5DEE2-E053-C455-B974-C30064D3B5E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4838372-ACE2-C8A4-B4D2-C462B81400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1D1FE2C-8A0C-11EE-DA4C-3B3EBF6F97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A340C-7210-4F6C-B4B1-3D2390F7CD4D}" type="datetimeFigureOut">
              <a:rPr lang="ko-KR" altLang="en-US" smtClean="0"/>
              <a:t>2023-07-06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B6B9F6E-B8FE-417F-D62A-21D166607A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5FC802-7E4B-D480-703B-6F369724D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86216-0C01-40AF-B4E6-0DE493A3D1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15955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374057-BB67-E918-FB3E-E8EE6C5D7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49629"/>
          </a:xfrm>
        </p:spPr>
        <p:txBody>
          <a:bodyPr>
            <a:noAutofit/>
          </a:bodyPr>
          <a:lstStyle>
            <a:lvl1pPr>
              <a:defRPr sz="28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4B632CB-AB5F-D3BF-CD13-34F9B1CFA8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A340C-7210-4F6C-B4B1-3D2390F7CD4D}" type="datetimeFigureOut">
              <a:rPr lang="ko-KR" altLang="en-US" smtClean="0"/>
              <a:t>2023-07-06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6EE57A5-3350-6460-CEE1-50500A2952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98CC0C9-16BD-B515-021A-7B89F00697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86216-0C01-40AF-B4E6-0DE493A3D195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93F3A56-4769-218D-6482-4D957A316E38}"/>
              </a:ext>
            </a:extLst>
          </p:cNvPr>
          <p:cNvSpPr/>
          <p:nvPr userDrawn="1"/>
        </p:nvSpPr>
        <p:spPr>
          <a:xfrm>
            <a:off x="838200" y="808892"/>
            <a:ext cx="10515600" cy="105508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27994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7074D8-A2B6-BDB5-166D-B93C052BB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3787B56-89B1-0860-4181-2781908F00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4A30EB2-422A-B98E-3930-15495F14DD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A340C-7210-4F6C-B4B1-3D2390F7CD4D}" type="datetimeFigureOut">
              <a:rPr lang="ko-KR" altLang="en-US" smtClean="0"/>
              <a:t>2023-07-06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154BDC5-38E2-741F-A368-611EFDF35A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BF469E3-594B-CB1E-B4BB-CAF8BE748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86216-0C01-40AF-B4E6-0DE493A3D1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25870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D9B218-99A0-F14A-DE5A-7D2B3786C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8A5E35D-C33F-6132-7169-EC1AA22CED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67E6982-D1C4-D331-7893-E642AC1597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BD523A9-E94B-EEAA-24A5-9D5D3EC0A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A340C-7210-4F6C-B4B1-3D2390F7CD4D}" type="datetimeFigureOut">
              <a:rPr lang="ko-KR" altLang="en-US" smtClean="0"/>
              <a:t>2023-07-06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DC4F969-039F-B2FF-196F-F0C5C02625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DBEA466-7AA9-1E66-279F-73C8C17D9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86216-0C01-40AF-B4E6-0DE493A3D1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70673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197FAF-B68D-D9BC-2FE5-798A4281E9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49C54C5-37D1-2763-2658-526742CA18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44B5FBB-16DF-D66F-2625-A889D49B51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4A6ABF8-2E49-AB25-D2FD-858995B8FA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1625642-FD5B-21AB-BBCF-EE85FFDB307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C80BA3E-4ADD-9631-0F63-973768F896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A340C-7210-4F6C-B4B1-3D2390F7CD4D}" type="datetimeFigureOut">
              <a:rPr lang="ko-KR" altLang="en-US" smtClean="0"/>
              <a:t>2023-07-06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E417AAA-CEED-0EE9-BB74-0DE7461664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61D6D56-22E2-492F-DB25-51A2BD1E3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86216-0C01-40AF-B4E6-0DE493A3D1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51580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4E20D1-4117-DA2B-5BE3-2DA0F4DB39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F02EBFC-77D1-02E1-484A-5633B7ACBA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A340C-7210-4F6C-B4B1-3D2390F7CD4D}" type="datetimeFigureOut">
              <a:rPr lang="ko-KR" altLang="en-US" smtClean="0"/>
              <a:t>2023-07-06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B0963D7-C27D-4AB2-945C-9A629C8EDE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6D10655-D11E-8DE3-8E36-9457A842A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86216-0C01-40AF-B4E6-0DE493A3D1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94352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7002F57-D64A-2175-FAB6-62E600B306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A340C-7210-4F6C-B4B1-3D2390F7CD4D}" type="datetimeFigureOut">
              <a:rPr lang="ko-KR" altLang="en-US" smtClean="0"/>
              <a:t>2023-07-06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E3035EB-F970-36E0-9E67-1FADDE39D3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6F38C30-50E0-3F18-EDBB-48EC52AC4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86216-0C01-40AF-B4E6-0DE493A3D1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45219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FEE115-8699-474C-45FC-07EA8E12B2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33095A3-27BE-8F0A-238B-DC7583A738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E2315E0-5909-216F-939A-53D2CD7AC5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47B6FF3-3F92-13BB-CCAA-BE0A47819A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A340C-7210-4F6C-B4B1-3D2390F7CD4D}" type="datetimeFigureOut">
              <a:rPr lang="ko-KR" altLang="en-US" smtClean="0"/>
              <a:t>2023-07-06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3D1D0CB-95A4-298A-1001-390957135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7249B45-45CC-1C96-86B2-7A409A30C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86216-0C01-40AF-B4E6-0DE493A3D1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12446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CE70F4-75F2-261F-EC8F-ABA1BFC4D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2F544B9-2B0F-6F7A-D22A-F948D0D4753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2523B97-4F2D-C744-F838-8619E368B4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4E441E0-4B55-12C5-5974-56F19E05EE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A340C-7210-4F6C-B4B1-3D2390F7CD4D}" type="datetimeFigureOut">
              <a:rPr lang="ko-KR" altLang="en-US" smtClean="0"/>
              <a:t>2023-07-06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380DF6D-0FAC-3F1C-165D-E8798B5D45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0556050-26FD-DF88-5115-41945EE3FE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86216-0C01-40AF-B4E6-0DE493A3D1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7722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6591E55-A66C-AF92-2970-354E8AEB3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5C4D95A-7E6B-27EB-02FD-F7D94324DF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3DD0379-D4FD-22B1-105C-EA51FAF835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1A340C-7210-4F6C-B4B1-3D2390F7CD4D}" type="datetimeFigureOut">
              <a:rPr lang="ko-KR" altLang="en-US" smtClean="0"/>
              <a:t>2023-07-06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8E48968-7EB0-189F-B8AE-516E624981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8E35AB7-BAA9-752F-AFEB-701E69B36D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D86216-0C01-40AF-B4E6-0DE493A3D1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90731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E1CEBD-51CD-B93E-7F3B-53997230CE8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b="0" i="0" dirty="0">
                <a:effectLst/>
                <a:latin typeface="AppleSDGothicNeo"/>
              </a:rPr>
              <a:t>‘let there be color’ </a:t>
            </a:r>
            <a:b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</a:br>
            <a:r>
              <a:rPr lang="ko-KR" altLang="en-US" sz="4800" b="0" i="0" dirty="0">
                <a:solidFill>
                  <a:srgbClr val="555555"/>
                </a:solidFill>
                <a:effectLst/>
                <a:latin typeface="AppleSDGothicNeo"/>
              </a:rPr>
              <a:t>그곳에 색이 있으라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333442A-2996-121C-C484-EEEBC28B60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05744"/>
            <a:ext cx="9144000" cy="852055"/>
          </a:xfrm>
        </p:spPr>
        <p:txBody>
          <a:bodyPr/>
          <a:lstStyle/>
          <a:p>
            <a:r>
              <a:rPr lang="ko-KR" altLang="en-US" err="1"/>
              <a:t>자동채색</a:t>
            </a:r>
            <a:r>
              <a:rPr lang="ko-KR" altLang="en-US" dirty="0"/>
              <a:t> 모델</a:t>
            </a:r>
          </a:p>
        </p:txBody>
      </p:sp>
    </p:spTree>
    <p:extLst>
      <p:ext uri="{BB962C8B-B14F-4D97-AF65-F5344CB8AC3E}">
        <p14:creationId xmlns:p14="http://schemas.microsoft.com/office/powerpoint/2010/main" val="26910071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6C7928-928C-D217-2D9F-F19BA83FC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모델 </a:t>
            </a:r>
            <a:r>
              <a:rPr lang="ko-KR" altLang="en-US" dirty="0" err="1"/>
              <a:t>아키텍쳐</a:t>
            </a:r>
            <a:endParaRPr lang="ko-KR" altLang="en-US" dirty="0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4F68FAEF-7281-E928-D364-AFDB301A04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65544" y="1807535"/>
            <a:ext cx="10391554" cy="4199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61E57E3-B83B-5F3E-D7C0-36F715EC1E0D}"/>
              </a:ext>
            </a:extLst>
          </p:cNvPr>
          <p:cNvSpPr txBox="1"/>
          <p:nvPr/>
        </p:nvSpPr>
        <p:spPr>
          <a:xfrm>
            <a:off x="2800342" y="2719112"/>
            <a:ext cx="8781891" cy="33855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altLang="ko-KR" sz="1600" b="0" i="0" dirty="0">
                <a:solidFill>
                  <a:srgbClr val="555555"/>
                </a:solidFill>
                <a:effectLst/>
                <a:latin typeface="AppleSDGothicNeo"/>
              </a:rPr>
              <a:t>local feature network</a:t>
            </a:r>
            <a:r>
              <a:rPr lang="ko-KR" altLang="en-US" sz="1600" b="0" i="0" dirty="0">
                <a:solidFill>
                  <a:srgbClr val="555555"/>
                </a:solidFill>
                <a:effectLst/>
                <a:latin typeface="AppleSDGothicNeo"/>
              </a:rPr>
              <a:t> </a:t>
            </a:r>
            <a:r>
              <a:rPr lang="en-US" altLang="ko-KR" sz="1600" b="0" i="0" dirty="0">
                <a:solidFill>
                  <a:srgbClr val="555555"/>
                </a:solidFill>
                <a:effectLst/>
                <a:latin typeface="AppleSDGothicNeo"/>
              </a:rPr>
              <a:t>:</a:t>
            </a:r>
            <a:r>
              <a:rPr lang="ko-KR" altLang="en-US" sz="1600" b="0" i="0" dirty="0">
                <a:solidFill>
                  <a:srgbClr val="555555"/>
                </a:solidFill>
                <a:effectLst/>
                <a:latin typeface="AppleSDGothicNeo"/>
              </a:rPr>
              <a:t> 입력 이미지를 통해 주어진 위치에서의 </a:t>
            </a:r>
            <a:r>
              <a:rPr lang="en-US" altLang="ko-KR" sz="1600" b="0" i="0" dirty="0">
                <a:solidFill>
                  <a:srgbClr val="555555"/>
                </a:solidFill>
                <a:effectLst/>
                <a:latin typeface="AppleSDGothicNeo"/>
              </a:rPr>
              <a:t>local texture </a:t>
            </a:r>
            <a:r>
              <a:rPr lang="ko-KR" altLang="en-US" sz="1600" b="0" i="0" dirty="0">
                <a:solidFill>
                  <a:srgbClr val="555555"/>
                </a:solidFill>
                <a:effectLst/>
                <a:latin typeface="AppleSDGothicNeo"/>
              </a:rPr>
              <a:t>또는 </a:t>
            </a:r>
            <a:r>
              <a:rPr lang="en-US" altLang="ko-KR" sz="1600" b="0" i="0" dirty="0">
                <a:solidFill>
                  <a:srgbClr val="555555"/>
                </a:solidFill>
                <a:effectLst/>
                <a:latin typeface="AppleSDGothicNeo"/>
              </a:rPr>
              <a:t>local object</a:t>
            </a:r>
            <a:r>
              <a:rPr lang="ko-KR" altLang="en-US" sz="1600" b="0" i="0" dirty="0">
                <a:solidFill>
                  <a:srgbClr val="555555"/>
                </a:solidFill>
                <a:effectLst/>
                <a:latin typeface="AppleSDGothicNeo"/>
              </a:rPr>
              <a:t>를 표현</a:t>
            </a: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2914D38E-F2CF-116B-3E11-44FAE056B87E}"/>
              </a:ext>
            </a:extLst>
          </p:cNvPr>
          <p:cNvSpPr/>
          <p:nvPr/>
        </p:nvSpPr>
        <p:spPr>
          <a:xfrm rot="287053">
            <a:off x="4700732" y="3372241"/>
            <a:ext cx="1676709" cy="900223"/>
          </a:xfrm>
          <a:prstGeom prst="ellipse">
            <a:avLst/>
          </a:prstGeom>
          <a:solidFill>
            <a:schemeClr val="accent4">
              <a:alpha val="20000"/>
            </a:schemeClr>
          </a:solidFill>
          <a:ln w="222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64713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6C7928-928C-D217-2D9F-F19BA83FC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모델 </a:t>
            </a:r>
            <a:r>
              <a:rPr lang="ko-KR" altLang="en-US" dirty="0" err="1"/>
              <a:t>아키텍쳐</a:t>
            </a:r>
            <a:endParaRPr lang="ko-KR" altLang="en-US" dirty="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2914D38E-F2CF-116B-3E11-44FAE056B87E}"/>
              </a:ext>
            </a:extLst>
          </p:cNvPr>
          <p:cNvSpPr/>
          <p:nvPr/>
        </p:nvSpPr>
        <p:spPr>
          <a:xfrm rot="287053">
            <a:off x="4700732" y="3372241"/>
            <a:ext cx="1676709" cy="900223"/>
          </a:xfrm>
          <a:prstGeom prst="ellipse">
            <a:avLst/>
          </a:prstGeom>
          <a:solidFill>
            <a:schemeClr val="accent4">
              <a:alpha val="20000"/>
            </a:schemeClr>
          </a:solidFill>
          <a:ln w="222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9B66D8A-C097-2B43-2410-7219CA6F10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2390" y="2973110"/>
            <a:ext cx="9063788" cy="298121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ABFA7C7-B5C1-D899-0225-EBDD8B3EC3E3}"/>
              </a:ext>
            </a:extLst>
          </p:cNvPr>
          <p:cNvSpPr txBox="1"/>
          <p:nvPr/>
        </p:nvSpPr>
        <p:spPr>
          <a:xfrm>
            <a:off x="838200" y="1439030"/>
            <a:ext cx="60939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Noto Sans Light"/>
              </a:rPr>
              <a:t>두개의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Light"/>
              </a:rPr>
              <a:t>Conv layer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Light"/>
              </a:rPr>
              <a:t>로 구성</a:t>
            </a:r>
            <a:endParaRPr lang="en-US" altLang="ko-KR" b="0" i="0" dirty="0">
              <a:solidFill>
                <a:srgbClr val="000000"/>
              </a:solidFill>
              <a:effectLst/>
              <a:latin typeface="Noto Sans Light"/>
            </a:endParaRPr>
          </a:p>
          <a:p>
            <a:r>
              <a:rPr lang="en-US" altLang="ko-KR" b="0" i="0" dirty="0">
                <a:solidFill>
                  <a:srgbClr val="000000"/>
                </a:solidFill>
                <a:effectLst/>
                <a:latin typeface="Noto Sans Light"/>
              </a:rPr>
              <a:t>output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Light"/>
              </a:rPr>
              <a:t>은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Light"/>
              </a:rPr>
              <a:t>low-level features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Light"/>
              </a:rPr>
              <a:t>의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Light"/>
              </a:rPr>
              <a:t>scaled version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960176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6C7928-928C-D217-2D9F-F19BA83FC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모델 </a:t>
            </a:r>
            <a:r>
              <a:rPr lang="ko-KR" altLang="en-US" dirty="0" err="1"/>
              <a:t>아키텍쳐</a:t>
            </a:r>
            <a:endParaRPr lang="ko-KR" altLang="en-US" dirty="0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4F68FAEF-7281-E928-D364-AFDB301A04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65544" y="1807535"/>
            <a:ext cx="10391554" cy="4199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3422F70-D750-032D-1DA6-E5E0B38ABC6F}"/>
              </a:ext>
            </a:extLst>
          </p:cNvPr>
          <p:cNvSpPr txBox="1"/>
          <p:nvPr/>
        </p:nvSpPr>
        <p:spPr>
          <a:xfrm>
            <a:off x="1701644" y="5945632"/>
            <a:ext cx="9850902" cy="58477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altLang="ko-KR" sz="1600" b="0" i="0" dirty="0">
                <a:solidFill>
                  <a:srgbClr val="555555"/>
                </a:solidFill>
                <a:effectLst/>
                <a:latin typeface="AppleSDGothicNeo"/>
              </a:rPr>
              <a:t>global feature network</a:t>
            </a:r>
            <a:r>
              <a:rPr lang="ko-KR" altLang="en-US" sz="1600" b="0" i="0" dirty="0">
                <a:solidFill>
                  <a:srgbClr val="555555"/>
                </a:solidFill>
                <a:effectLst/>
                <a:latin typeface="AppleSDGothicNeo"/>
              </a:rPr>
              <a:t> </a:t>
            </a:r>
            <a:r>
              <a:rPr lang="en-US" altLang="ko-KR" sz="1600" b="0" i="0" dirty="0">
                <a:solidFill>
                  <a:srgbClr val="555555"/>
                </a:solidFill>
                <a:effectLst/>
                <a:latin typeface="AppleSDGothicNeo"/>
              </a:rPr>
              <a:t>: </a:t>
            </a:r>
            <a:r>
              <a:rPr lang="ko-KR" altLang="en-US" sz="1600" b="0" i="0" dirty="0">
                <a:solidFill>
                  <a:srgbClr val="555555"/>
                </a:solidFill>
                <a:effectLst/>
                <a:latin typeface="AppleSDGothicNeo"/>
              </a:rPr>
              <a:t>전체 학습데이터에 있는 이미지 레벨에서의 정보를 학습</a:t>
            </a:r>
            <a:endParaRPr lang="en-US" altLang="ko-KR" sz="1600" b="0" i="0" dirty="0">
              <a:solidFill>
                <a:srgbClr val="555555"/>
              </a:solidFill>
              <a:effectLst/>
              <a:latin typeface="AppleSDGothicNeo"/>
            </a:endParaRPr>
          </a:p>
          <a:p>
            <a:r>
              <a:rPr lang="en-US" altLang="ko-KR" sz="1600" b="0" i="0" dirty="0">
                <a:solidFill>
                  <a:srgbClr val="555555"/>
                </a:solidFill>
                <a:effectLst/>
                <a:latin typeface="AppleSDGothicNeo"/>
              </a:rPr>
              <a:t>ex.</a:t>
            </a:r>
            <a:r>
              <a:rPr lang="ko-KR" altLang="en-US" sz="1600" b="0" i="0" dirty="0">
                <a:solidFill>
                  <a:srgbClr val="555555"/>
                </a:solidFill>
                <a:effectLst/>
                <a:latin typeface="AppleSDGothicNeo"/>
              </a:rPr>
              <a:t> 이미지가 외부에서 촬영된 이미지인지 내부에서 촬영된 이미지인지 또는 낮인지 밤인지 등의 정보를 학습</a:t>
            </a: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C071787D-96CD-5F56-27A3-A4EB6B09120F}"/>
              </a:ext>
            </a:extLst>
          </p:cNvPr>
          <p:cNvSpPr/>
          <p:nvPr/>
        </p:nvSpPr>
        <p:spPr>
          <a:xfrm rot="287053">
            <a:off x="3076351" y="4723808"/>
            <a:ext cx="2877879" cy="900223"/>
          </a:xfrm>
          <a:prstGeom prst="ellipse">
            <a:avLst/>
          </a:prstGeom>
          <a:solidFill>
            <a:schemeClr val="accent4">
              <a:alpha val="20000"/>
            </a:schemeClr>
          </a:solidFill>
          <a:ln w="222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18752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6C7928-928C-D217-2D9F-F19BA83FC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i="0" dirty="0">
                <a:solidFill>
                  <a:srgbClr val="000000"/>
                </a:solidFill>
                <a:effectLst/>
                <a:latin typeface="Noto Sans Light"/>
              </a:rPr>
              <a:t>global features network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5F3FBE0-B4F7-3D4A-E92A-4BC370C737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937" y="3429000"/>
            <a:ext cx="11668125" cy="26860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18F5AE6-62C9-6894-A78C-386AA7A201AB}"/>
              </a:ext>
            </a:extLst>
          </p:cNvPr>
          <p:cNvSpPr txBox="1"/>
          <p:nvPr/>
        </p:nvSpPr>
        <p:spPr>
          <a:xfrm>
            <a:off x="724901" y="1567879"/>
            <a:ext cx="993507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Noto Sans Light"/>
              </a:rPr>
              <a:t> 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Light"/>
              </a:rPr>
              <a:t>image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Light"/>
              </a:rPr>
              <a:t>의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Light"/>
              </a:rPr>
              <a:t>global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Light"/>
              </a:rPr>
              <a:t>한 특징을 추출하는 역할</a:t>
            </a:r>
            <a:endParaRPr lang="en-US" altLang="ko-KR" b="0" i="0" dirty="0">
              <a:solidFill>
                <a:srgbClr val="000000"/>
              </a:solidFill>
              <a:effectLst/>
              <a:latin typeface="Noto Sans Light"/>
            </a:endParaRPr>
          </a:p>
          <a:p>
            <a:r>
              <a:rPr lang="en-US" altLang="ko-KR" dirty="0">
                <a:solidFill>
                  <a:srgbClr val="000000"/>
                </a:solidFill>
                <a:latin typeface="Noto Sans Light"/>
              </a:rPr>
              <a:t>(</a:t>
            </a:r>
            <a:r>
              <a:rPr lang="ko-KR" altLang="en-US" dirty="0">
                <a:solidFill>
                  <a:srgbClr val="000000"/>
                </a:solidFill>
                <a:latin typeface="Noto Sans Light"/>
              </a:rPr>
              <a:t>목적</a:t>
            </a:r>
            <a:r>
              <a:rPr lang="en-US" altLang="ko-KR" dirty="0">
                <a:solidFill>
                  <a:srgbClr val="000000"/>
                </a:solidFill>
                <a:latin typeface="Noto Sans Light"/>
              </a:rPr>
              <a:t>)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Light"/>
              </a:rPr>
              <a:t> '</a:t>
            </a:r>
            <a:r>
              <a:rPr lang="en-US" altLang="ko-KR" b="1" i="0" dirty="0">
                <a:solidFill>
                  <a:srgbClr val="000000"/>
                </a:solidFill>
                <a:effectLst/>
                <a:latin typeface="Noto Sans Light"/>
              </a:rPr>
              <a:t>Image priors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Light"/>
              </a:rPr>
              <a:t>'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Light"/>
              </a:rPr>
              <a:t>를 제공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Light"/>
              </a:rPr>
              <a:t>(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Light"/>
              </a:rPr>
              <a:t>해당 이미지의 큰 설명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Light"/>
              </a:rPr>
              <a:t>ex)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Light"/>
              </a:rPr>
              <a:t>실내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Light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Light"/>
              </a:rPr>
              <a:t>야외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Light"/>
              </a:rPr>
              <a:t>…</a:t>
            </a:r>
            <a:endParaRPr lang="en-US" altLang="ko-KR" dirty="0">
              <a:solidFill>
                <a:srgbClr val="000000"/>
              </a:solidFill>
              <a:latin typeface="Noto Sans Light"/>
            </a:endParaRPr>
          </a:p>
          <a:p>
            <a:r>
              <a:rPr lang="en-US" altLang="ko-KR" dirty="0">
                <a:solidFill>
                  <a:srgbClr val="000000"/>
                </a:solidFill>
                <a:latin typeface="Noto Sans Light"/>
              </a:rPr>
              <a:t>(</a:t>
            </a:r>
            <a:r>
              <a:rPr lang="ko-KR" altLang="en-US" dirty="0">
                <a:solidFill>
                  <a:srgbClr val="000000"/>
                </a:solidFill>
                <a:latin typeface="Noto Sans Light"/>
              </a:rPr>
              <a:t>구성</a:t>
            </a:r>
            <a:r>
              <a:rPr lang="en-US" altLang="ko-KR" dirty="0">
                <a:solidFill>
                  <a:srgbClr val="000000"/>
                </a:solidFill>
                <a:latin typeface="Noto Sans Light"/>
              </a:rPr>
              <a:t>)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Light"/>
              </a:rPr>
              <a:t> Low level features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Light"/>
              </a:rPr>
              <a:t>를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Light"/>
              </a:rPr>
              <a:t>4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Light"/>
              </a:rPr>
              <a:t>개의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Light"/>
              </a:rPr>
              <a:t>Convolution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Light"/>
              </a:rPr>
              <a:t>과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Light"/>
              </a:rPr>
              <a:t>3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Light"/>
              </a:rPr>
              <a:t>개의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Light"/>
              </a:rPr>
              <a:t>Fully connected layer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Light"/>
              </a:rPr>
              <a:t>에 통과</a:t>
            </a:r>
            <a:endParaRPr lang="en-US" altLang="ko-KR" b="0" i="0" dirty="0">
              <a:solidFill>
                <a:srgbClr val="000000"/>
              </a:solidFill>
              <a:effectLst/>
              <a:latin typeface="Noto Sans Light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106625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6C7928-928C-D217-2D9F-F19BA83FC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i="0" dirty="0">
                <a:solidFill>
                  <a:srgbClr val="000000"/>
                </a:solidFill>
                <a:effectLst/>
                <a:latin typeface="Noto Sans Light"/>
              </a:rPr>
              <a:t>global features network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160B503-F075-0A87-2658-F759888258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764" y="1823785"/>
            <a:ext cx="4682060" cy="46690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CFD6F80-51B3-E40C-BB85-F745D4708239}"/>
              </a:ext>
            </a:extLst>
          </p:cNvPr>
          <p:cNvSpPr txBox="1"/>
          <p:nvPr/>
        </p:nvSpPr>
        <p:spPr>
          <a:xfrm>
            <a:off x="5347795" y="2890719"/>
            <a:ext cx="3938899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ko-KR" altLang="en-US" sz="2800" b="1" i="0" dirty="0">
                <a:solidFill>
                  <a:srgbClr val="006400"/>
                </a:solidFill>
                <a:effectLst/>
                <a:latin typeface="Noto Sans Light"/>
              </a:rPr>
              <a:t>바다색이 땅처럼 황토색</a:t>
            </a:r>
            <a:endParaRPr lang="ko-KR" altLang="en-US" sz="2800" b="1" dirty="0">
              <a:solidFill>
                <a:srgbClr val="0064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6663C5B-E5E9-9E83-7CDF-30CAE5E25FB8}"/>
              </a:ext>
            </a:extLst>
          </p:cNvPr>
          <p:cNvSpPr txBox="1"/>
          <p:nvPr/>
        </p:nvSpPr>
        <p:spPr>
          <a:xfrm>
            <a:off x="1542377" y="1302081"/>
            <a:ext cx="697627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ko-KR" altLang="en-US" sz="2000" b="1" i="0">
                <a:solidFill>
                  <a:srgbClr val="006400"/>
                </a:solidFill>
                <a:effectLst/>
                <a:latin typeface="Noto Sans Light"/>
              </a:rPr>
              <a:t>원본</a:t>
            </a:r>
            <a:endParaRPr lang="ko-KR" altLang="en-US" sz="2000" b="1" dirty="0">
              <a:solidFill>
                <a:srgbClr val="006400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A082ABF9-A874-D5BA-5AEE-D8D3D0ABEE2D}"/>
              </a:ext>
            </a:extLst>
          </p:cNvPr>
          <p:cNvSpPr/>
          <p:nvPr/>
        </p:nvSpPr>
        <p:spPr>
          <a:xfrm>
            <a:off x="3219749" y="1425565"/>
            <a:ext cx="2128046" cy="5270250"/>
          </a:xfrm>
          <a:prstGeom prst="roundRect">
            <a:avLst/>
          </a:prstGeom>
          <a:noFill/>
          <a:ln w="508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E2DFC4-6624-1D75-5BEE-648A8C573C68}"/>
              </a:ext>
            </a:extLst>
          </p:cNvPr>
          <p:cNvSpPr txBox="1"/>
          <p:nvPr/>
        </p:nvSpPr>
        <p:spPr>
          <a:xfrm>
            <a:off x="3325721" y="1144354"/>
            <a:ext cx="1916102" cy="707886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algn="ctr"/>
            <a:r>
              <a:rPr lang="en-US" altLang="ko-KR" sz="2000" b="1" dirty="0">
                <a:solidFill>
                  <a:srgbClr val="006400"/>
                </a:solidFill>
              </a:rPr>
              <a:t>Global </a:t>
            </a:r>
            <a:r>
              <a:rPr lang="ko-KR" altLang="en-US" sz="2000" b="1" dirty="0">
                <a:solidFill>
                  <a:srgbClr val="006400"/>
                </a:solidFill>
              </a:rPr>
              <a:t>모델이 </a:t>
            </a:r>
            <a:endParaRPr lang="en-US" altLang="ko-KR" sz="2000" b="1" dirty="0">
              <a:solidFill>
                <a:srgbClr val="006400"/>
              </a:solidFill>
            </a:endParaRPr>
          </a:p>
          <a:p>
            <a:pPr algn="ctr"/>
            <a:r>
              <a:rPr lang="ko-KR" altLang="en-US" sz="2000" b="1" dirty="0">
                <a:solidFill>
                  <a:srgbClr val="006400"/>
                </a:solidFill>
              </a:rPr>
              <a:t>없는 경우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1722BA5-98DB-53A3-19E9-998A455BABB2}"/>
              </a:ext>
            </a:extLst>
          </p:cNvPr>
          <p:cNvSpPr txBox="1"/>
          <p:nvPr/>
        </p:nvSpPr>
        <p:spPr>
          <a:xfrm>
            <a:off x="5347795" y="4751955"/>
            <a:ext cx="3938899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ko-KR" altLang="en-US" sz="2800" b="1" i="0" dirty="0">
                <a:solidFill>
                  <a:srgbClr val="006400"/>
                </a:solidFill>
                <a:effectLst/>
                <a:latin typeface="Noto Sans Light"/>
              </a:rPr>
              <a:t>천장이 실외처럼 하늘색</a:t>
            </a:r>
            <a:endParaRPr lang="ko-KR" altLang="en-US" sz="2800" b="1" dirty="0">
              <a:solidFill>
                <a:srgbClr val="0064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93808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061C7AE5-F113-E3A1-5F96-D58A467711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9808" y="976341"/>
            <a:ext cx="8558456" cy="579943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E06C7928-928C-D217-2D9F-F19BA83FC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i="0" dirty="0">
                <a:solidFill>
                  <a:srgbClr val="000000"/>
                </a:solidFill>
                <a:effectLst/>
                <a:latin typeface="Noto Sans Light"/>
              </a:rPr>
              <a:t>global features network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6663C5B-E5E9-9E83-7CDF-30CAE5E25FB8}"/>
              </a:ext>
            </a:extLst>
          </p:cNvPr>
          <p:cNvSpPr txBox="1"/>
          <p:nvPr/>
        </p:nvSpPr>
        <p:spPr>
          <a:xfrm>
            <a:off x="1542377" y="1302081"/>
            <a:ext cx="697627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ko-KR" altLang="en-US" sz="2000" b="1" i="0">
                <a:solidFill>
                  <a:srgbClr val="006400"/>
                </a:solidFill>
                <a:effectLst/>
                <a:latin typeface="Noto Sans Light"/>
              </a:rPr>
              <a:t>원본</a:t>
            </a:r>
            <a:endParaRPr lang="ko-KR" altLang="en-US" sz="2000" b="1" dirty="0">
              <a:solidFill>
                <a:srgbClr val="006400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A082ABF9-A874-D5BA-5AEE-D8D3D0ABEE2D}"/>
              </a:ext>
            </a:extLst>
          </p:cNvPr>
          <p:cNvSpPr/>
          <p:nvPr/>
        </p:nvSpPr>
        <p:spPr>
          <a:xfrm>
            <a:off x="2134126" y="5949428"/>
            <a:ext cx="3107791" cy="400110"/>
          </a:xfrm>
          <a:prstGeom prst="roundRect">
            <a:avLst/>
          </a:prstGeom>
          <a:noFill/>
          <a:ln w="508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E2DFC4-6624-1D75-5BEE-648A8C573C68}"/>
              </a:ext>
            </a:extLst>
          </p:cNvPr>
          <p:cNvSpPr txBox="1"/>
          <p:nvPr/>
        </p:nvSpPr>
        <p:spPr>
          <a:xfrm>
            <a:off x="3325721" y="1144354"/>
            <a:ext cx="1916102" cy="707886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algn="ctr"/>
            <a:r>
              <a:rPr lang="en-US" altLang="ko-KR" sz="2000" b="1" dirty="0">
                <a:solidFill>
                  <a:srgbClr val="006400"/>
                </a:solidFill>
              </a:rPr>
              <a:t>Global </a:t>
            </a:r>
            <a:r>
              <a:rPr lang="ko-KR" altLang="en-US" sz="2000" b="1" dirty="0">
                <a:solidFill>
                  <a:srgbClr val="006400"/>
                </a:solidFill>
              </a:rPr>
              <a:t>모델이 </a:t>
            </a:r>
            <a:endParaRPr lang="en-US" altLang="ko-KR" sz="2000" b="1" dirty="0">
              <a:solidFill>
                <a:srgbClr val="006400"/>
              </a:solidFill>
            </a:endParaRPr>
          </a:p>
          <a:p>
            <a:pPr algn="ctr"/>
            <a:r>
              <a:rPr lang="ko-KR" altLang="en-US" sz="2000" b="1" dirty="0">
                <a:solidFill>
                  <a:srgbClr val="006400"/>
                </a:solidFill>
              </a:rPr>
              <a:t>없는 경우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7735FC-2D53-0E6A-3017-99604BE3178D}"/>
              </a:ext>
            </a:extLst>
          </p:cNvPr>
          <p:cNvSpPr txBox="1"/>
          <p:nvPr/>
        </p:nvSpPr>
        <p:spPr>
          <a:xfrm>
            <a:off x="3219002" y="5144261"/>
            <a:ext cx="8678273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altLang="ko-KR" b="0" i="0" dirty="0">
                <a:solidFill>
                  <a:srgbClr val="000000"/>
                </a:solidFill>
                <a:effectLst/>
                <a:latin typeface="Noto Sans Light"/>
              </a:rPr>
              <a:t>global network</a:t>
            </a:r>
            <a:r>
              <a:rPr lang="ko-KR" altLang="en-US" sz="1800" b="0" i="0" dirty="0">
                <a:solidFill>
                  <a:srgbClr val="000000"/>
                </a:solidFill>
                <a:effectLst/>
                <a:latin typeface="Noto Sans Light"/>
              </a:rPr>
              <a:t>에 </a:t>
            </a:r>
            <a:r>
              <a:rPr lang="en-US" altLang="ko-KR" sz="1800" b="0" i="0" dirty="0">
                <a:solidFill>
                  <a:srgbClr val="000000"/>
                </a:solidFill>
                <a:effectLst/>
                <a:latin typeface="Noto Sans Light"/>
              </a:rPr>
              <a:t>image label</a:t>
            </a:r>
            <a:r>
              <a:rPr lang="ko-KR" altLang="en-US" sz="1800" b="0" i="0" dirty="0">
                <a:solidFill>
                  <a:srgbClr val="000000"/>
                </a:solidFill>
                <a:effectLst/>
                <a:latin typeface="Noto Sans Light"/>
              </a:rPr>
              <a:t>을 </a:t>
            </a:r>
            <a:r>
              <a:rPr lang="en-US" altLang="ko-KR" sz="1800" b="0" i="0" dirty="0">
                <a:solidFill>
                  <a:srgbClr val="000000"/>
                </a:solidFill>
                <a:effectLst/>
                <a:latin typeface="Noto Sans Light"/>
              </a:rPr>
              <a:t>target</a:t>
            </a:r>
            <a:r>
              <a:rPr lang="ko-KR" altLang="en-US" sz="1800" b="0" i="0" dirty="0">
                <a:solidFill>
                  <a:srgbClr val="000000"/>
                </a:solidFill>
                <a:effectLst/>
                <a:latin typeface="Noto Sans Light"/>
              </a:rPr>
              <a:t>으로 분류하는</a:t>
            </a:r>
            <a:r>
              <a:rPr lang="ko-KR" altLang="en-US" sz="1800" b="1" i="0" dirty="0">
                <a:solidFill>
                  <a:srgbClr val="EE2323"/>
                </a:solidFill>
                <a:effectLst/>
                <a:latin typeface="Noto Sans Light"/>
              </a:rPr>
              <a:t> </a:t>
            </a:r>
            <a:r>
              <a:rPr lang="en-US" altLang="ko-KR" sz="1800" b="1" i="0" dirty="0">
                <a:solidFill>
                  <a:srgbClr val="EE2323"/>
                </a:solidFill>
                <a:effectLst/>
                <a:latin typeface="Noto Sans Light"/>
              </a:rPr>
              <a:t>classification net</a:t>
            </a:r>
            <a:r>
              <a:rPr lang="ko-KR" altLang="en-US" sz="1800" b="0" i="0" dirty="0">
                <a:solidFill>
                  <a:srgbClr val="000000"/>
                </a:solidFill>
                <a:effectLst/>
                <a:latin typeface="Noto Sans Light"/>
              </a:rPr>
              <a:t>이 추가로 존재</a:t>
            </a:r>
            <a:endParaRPr lang="en-US" altLang="ko-KR" sz="1800" b="0" i="0" dirty="0">
              <a:solidFill>
                <a:srgbClr val="000000"/>
              </a:solidFill>
              <a:effectLst/>
              <a:latin typeface="Noto Sans Light"/>
            </a:endParaRPr>
          </a:p>
          <a:p>
            <a:r>
              <a:rPr lang="ko-KR" altLang="en-US" sz="1800" b="0" i="0" dirty="0">
                <a:solidFill>
                  <a:srgbClr val="000000"/>
                </a:solidFill>
                <a:effectLst/>
                <a:latin typeface="Noto Sans Light"/>
              </a:rPr>
              <a:t> </a:t>
            </a:r>
            <a:r>
              <a:rPr lang="en-US" altLang="ko-KR" sz="1800" b="0" i="0" dirty="0">
                <a:solidFill>
                  <a:srgbClr val="000000"/>
                </a:solidFill>
                <a:effectLst/>
                <a:latin typeface="Noto Sans Light"/>
              </a:rPr>
              <a:t>Loss</a:t>
            </a:r>
            <a:r>
              <a:rPr lang="ko-KR" altLang="en-US" sz="1800" b="0" i="0" dirty="0">
                <a:solidFill>
                  <a:srgbClr val="000000"/>
                </a:solidFill>
                <a:effectLst/>
                <a:latin typeface="Noto Sans Light"/>
              </a:rPr>
              <a:t>는 </a:t>
            </a:r>
            <a:r>
              <a:rPr lang="en-US" altLang="ko-KR" sz="1800" b="0" i="0" dirty="0">
                <a:solidFill>
                  <a:srgbClr val="000000"/>
                </a:solidFill>
                <a:effectLst/>
                <a:latin typeface="Noto Sans Light"/>
              </a:rPr>
              <a:t>cross entropy</a:t>
            </a:r>
            <a:r>
              <a:rPr lang="ko-KR" altLang="en-US" sz="1800" b="0" i="0" dirty="0">
                <a:solidFill>
                  <a:srgbClr val="000000"/>
                </a:solidFill>
                <a:effectLst/>
                <a:latin typeface="Noto Sans Light"/>
              </a:rPr>
              <a:t>를 사용하며</a:t>
            </a:r>
            <a:r>
              <a:rPr lang="en-US" altLang="ko-KR" sz="1800" b="0" i="0" dirty="0">
                <a:solidFill>
                  <a:srgbClr val="000000"/>
                </a:solidFill>
                <a:effectLst/>
                <a:latin typeface="Noto Sans Light"/>
              </a:rPr>
              <a:t>, </a:t>
            </a:r>
            <a:r>
              <a:rPr lang="ko-KR" altLang="en-US" sz="1800" b="0" i="0" dirty="0">
                <a:solidFill>
                  <a:srgbClr val="000000"/>
                </a:solidFill>
                <a:effectLst/>
                <a:latin typeface="Noto Sans Light"/>
              </a:rPr>
              <a:t>최대한 </a:t>
            </a:r>
            <a:r>
              <a:rPr lang="en-US" altLang="ko-KR" sz="1800" b="0" i="0" dirty="0">
                <a:solidFill>
                  <a:srgbClr val="000000"/>
                </a:solidFill>
                <a:effectLst/>
                <a:latin typeface="Noto Sans Light"/>
              </a:rPr>
              <a:t>global net</a:t>
            </a:r>
            <a:r>
              <a:rPr lang="ko-KR" altLang="en-US" sz="1800" b="0" i="0" dirty="0">
                <a:solidFill>
                  <a:srgbClr val="000000"/>
                </a:solidFill>
                <a:effectLst/>
                <a:latin typeface="Noto Sans Light"/>
              </a:rPr>
              <a:t>의 잘못된 판단을 줄이기 위한 시도</a:t>
            </a:r>
            <a:endParaRPr lang="ko-KR" altLang="en-US" sz="1800" b="1" dirty="0">
              <a:solidFill>
                <a:srgbClr val="0064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46093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6C7928-928C-D217-2D9F-F19BA83FC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모델 </a:t>
            </a:r>
            <a:r>
              <a:rPr lang="ko-KR" altLang="en-US" dirty="0" err="1"/>
              <a:t>아키텍쳐</a:t>
            </a:r>
            <a:endParaRPr lang="ko-KR" altLang="en-US" dirty="0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4F68FAEF-7281-E928-D364-AFDB301A04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65544" y="1807535"/>
            <a:ext cx="10391554" cy="4199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타원 8">
            <a:extLst>
              <a:ext uri="{FF2B5EF4-FFF2-40B4-BE49-F238E27FC236}">
                <a16:creationId xmlns:a16="http://schemas.microsoft.com/office/drawing/2014/main" id="{5E7BB03E-EE56-7F6F-99AB-C618FBB547F2}"/>
              </a:ext>
            </a:extLst>
          </p:cNvPr>
          <p:cNvSpPr/>
          <p:nvPr/>
        </p:nvSpPr>
        <p:spPr>
          <a:xfrm>
            <a:off x="6096000" y="3590999"/>
            <a:ext cx="1205950" cy="900223"/>
          </a:xfrm>
          <a:prstGeom prst="ellipse">
            <a:avLst/>
          </a:prstGeom>
          <a:solidFill>
            <a:schemeClr val="accent4">
              <a:alpha val="20000"/>
            </a:schemeClr>
          </a:solidFill>
          <a:ln w="222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5515E77-9035-1A90-CBB2-E20CAE0590F2}"/>
              </a:ext>
            </a:extLst>
          </p:cNvPr>
          <p:cNvSpPr txBox="1"/>
          <p:nvPr/>
        </p:nvSpPr>
        <p:spPr>
          <a:xfrm>
            <a:off x="6216502" y="4512344"/>
            <a:ext cx="390773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fusion layer : 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두 개의 네트워크를 조합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4617A0-42F0-AFE5-37B0-DCC1E18E9442}"/>
              </a:ext>
            </a:extLst>
          </p:cNvPr>
          <p:cNvSpPr txBox="1"/>
          <p:nvPr/>
        </p:nvSpPr>
        <p:spPr>
          <a:xfrm>
            <a:off x="535170" y="5931938"/>
            <a:ext cx="11115800" cy="83099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altLang="ko-KR" sz="1600" b="1" i="0" u="sng" dirty="0">
                <a:solidFill>
                  <a:srgbClr val="555555"/>
                </a:solidFill>
                <a:effectLst/>
                <a:latin typeface="AppleSDGothicNeo"/>
              </a:rPr>
              <a:t>global feature network</a:t>
            </a:r>
            <a:r>
              <a:rPr lang="ko-KR" altLang="en-US" sz="1600" b="1" i="0" u="sng" dirty="0">
                <a:solidFill>
                  <a:srgbClr val="555555"/>
                </a:solidFill>
                <a:effectLst/>
                <a:latin typeface="AppleSDGothicNeo"/>
              </a:rPr>
              <a:t>에서의 결과인 </a:t>
            </a:r>
            <a:r>
              <a:rPr lang="en-US" altLang="ko-KR" sz="1600" b="1" i="0" u="sng" dirty="0">
                <a:solidFill>
                  <a:srgbClr val="555555"/>
                </a:solidFill>
                <a:effectLst/>
                <a:latin typeface="AppleSDGothicNeo"/>
              </a:rPr>
              <a:t>1</a:t>
            </a:r>
            <a:r>
              <a:rPr lang="ko-KR" altLang="en-US" sz="1600" b="1" i="0" u="sng" dirty="0">
                <a:solidFill>
                  <a:srgbClr val="555555"/>
                </a:solidFill>
                <a:effectLst/>
                <a:latin typeface="AppleSDGothicNeo"/>
              </a:rPr>
              <a:t>차원 </a:t>
            </a:r>
            <a:r>
              <a:rPr lang="en-US" altLang="ko-KR" sz="1600" b="1" i="0" u="sng" dirty="0">
                <a:solidFill>
                  <a:srgbClr val="555555"/>
                </a:solidFill>
                <a:effectLst/>
                <a:latin typeface="AppleSDGothicNeo"/>
              </a:rPr>
              <a:t>vector</a:t>
            </a:r>
            <a:r>
              <a:rPr lang="ko-KR" altLang="en-US" sz="1600" b="1" i="0" u="sng" dirty="0">
                <a:solidFill>
                  <a:srgbClr val="555555"/>
                </a:solidFill>
                <a:effectLst/>
                <a:latin typeface="AppleSDGothicNeo"/>
              </a:rPr>
              <a:t>를 </a:t>
            </a:r>
            <a:r>
              <a:rPr lang="en-US" altLang="ko-KR" sz="1600" b="1" i="0" u="sng" dirty="0">
                <a:solidFill>
                  <a:srgbClr val="555555"/>
                </a:solidFill>
                <a:effectLst/>
                <a:latin typeface="AppleSDGothicNeo"/>
              </a:rPr>
              <a:t>mid-level features network</a:t>
            </a:r>
            <a:r>
              <a:rPr lang="ko-KR" altLang="en-US" sz="1600" b="1" i="0" u="sng" dirty="0">
                <a:solidFill>
                  <a:srgbClr val="555555"/>
                </a:solidFill>
                <a:effectLst/>
                <a:latin typeface="AppleSDGothicNeo"/>
              </a:rPr>
              <a:t>의 각 </a:t>
            </a:r>
            <a:r>
              <a:rPr lang="en-US" altLang="ko-KR" sz="1600" b="1" i="0" u="sng" dirty="0">
                <a:solidFill>
                  <a:srgbClr val="555555"/>
                </a:solidFill>
                <a:effectLst/>
                <a:latin typeface="AppleSDGothicNeo"/>
              </a:rPr>
              <a:t>location</a:t>
            </a:r>
            <a:r>
              <a:rPr lang="ko-KR" altLang="en-US" sz="1600" b="1" i="0" u="sng" dirty="0">
                <a:solidFill>
                  <a:srgbClr val="555555"/>
                </a:solidFill>
                <a:effectLst/>
                <a:latin typeface="AppleSDGothicNeo"/>
              </a:rPr>
              <a:t>마다 </a:t>
            </a:r>
            <a:r>
              <a:rPr lang="ko-KR" altLang="en-US" sz="1600" b="1" i="0" u="sng" dirty="0" err="1">
                <a:solidFill>
                  <a:srgbClr val="555555"/>
                </a:solidFill>
                <a:effectLst/>
                <a:latin typeface="AppleSDGothicNeo"/>
              </a:rPr>
              <a:t>뎁스</a:t>
            </a:r>
            <a:r>
              <a:rPr lang="ko-KR" altLang="en-US" sz="1600" b="1" i="0" u="sng" dirty="0">
                <a:solidFill>
                  <a:srgbClr val="555555"/>
                </a:solidFill>
                <a:effectLst/>
                <a:latin typeface="AppleSDGothicNeo"/>
              </a:rPr>
              <a:t> 방향으로 </a:t>
            </a:r>
            <a:r>
              <a:rPr lang="en-US" altLang="ko-KR" sz="1600" b="1" i="0" u="sng" dirty="0">
                <a:solidFill>
                  <a:srgbClr val="555555"/>
                </a:solidFill>
                <a:effectLst/>
                <a:latin typeface="AppleSDGothicNeo"/>
              </a:rPr>
              <a:t>concatenate</a:t>
            </a:r>
          </a:p>
          <a:p>
            <a:r>
              <a:rPr lang="en-US" altLang="ko-KR" sz="1600" b="0" i="0" dirty="0" err="1">
                <a:solidFill>
                  <a:srgbClr val="555555"/>
                </a:solidFill>
                <a:effectLst/>
                <a:latin typeface="AppleSDGothicNeo"/>
              </a:rPr>
              <a:t>gobal</a:t>
            </a:r>
            <a:r>
              <a:rPr lang="en-US" altLang="ko-KR" sz="1600" b="0" i="0" dirty="0">
                <a:solidFill>
                  <a:srgbClr val="555555"/>
                </a:solidFill>
                <a:effectLst/>
                <a:latin typeface="AppleSDGothicNeo"/>
              </a:rPr>
              <a:t> feature network</a:t>
            </a:r>
            <a:r>
              <a:rPr lang="ko-KR" altLang="en-US" sz="1600" b="0" i="0" dirty="0">
                <a:solidFill>
                  <a:srgbClr val="555555"/>
                </a:solidFill>
                <a:effectLst/>
                <a:latin typeface="AppleSDGothicNeo"/>
              </a:rPr>
              <a:t>의 결과로 </a:t>
            </a:r>
            <a:r>
              <a:rPr lang="en-US" altLang="ko-KR" sz="1600" b="0" i="0" dirty="0">
                <a:solidFill>
                  <a:srgbClr val="555555"/>
                </a:solidFill>
                <a:effectLst/>
                <a:latin typeface="AppleSDGothicNeo"/>
              </a:rPr>
              <a:t>256vector</a:t>
            </a:r>
            <a:r>
              <a:rPr lang="ko-KR" altLang="en-US" sz="1600" b="0" i="0" dirty="0">
                <a:solidFill>
                  <a:srgbClr val="555555"/>
                </a:solidFill>
                <a:effectLst/>
                <a:latin typeface="AppleSDGothicNeo"/>
              </a:rPr>
              <a:t>가 나오고 </a:t>
            </a:r>
            <a:r>
              <a:rPr lang="en-US" altLang="ko-KR" sz="1600" b="0" i="0" dirty="0">
                <a:solidFill>
                  <a:srgbClr val="555555"/>
                </a:solidFill>
                <a:effectLst/>
                <a:latin typeface="AppleSDGothicNeo"/>
              </a:rPr>
              <a:t>mid-level feature network</a:t>
            </a:r>
            <a:r>
              <a:rPr lang="ko-KR" altLang="en-US" sz="1600" b="0" i="0" dirty="0">
                <a:solidFill>
                  <a:srgbClr val="555555"/>
                </a:solidFill>
                <a:effectLst/>
                <a:latin typeface="AppleSDGothicNeo"/>
              </a:rPr>
              <a:t>의 결과로 </a:t>
            </a:r>
            <a:r>
              <a:rPr lang="en-US" altLang="ko-KR" sz="1600" b="0" i="0" dirty="0">
                <a:solidFill>
                  <a:srgbClr val="555555"/>
                </a:solidFill>
                <a:effectLst/>
                <a:latin typeface="AppleSDGothicNeo"/>
              </a:rPr>
              <a:t>256</a:t>
            </a:r>
            <a:r>
              <a:rPr lang="ko-KR" altLang="en-US" sz="1600" b="0" i="0" dirty="0" err="1">
                <a:solidFill>
                  <a:srgbClr val="555555"/>
                </a:solidFill>
                <a:effectLst/>
                <a:latin typeface="AppleSDGothicNeo"/>
              </a:rPr>
              <a:t>뎁스가</a:t>
            </a:r>
            <a:r>
              <a:rPr lang="ko-KR" altLang="en-US" sz="1600" b="0" i="0" dirty="0">
                <a:solidFill>
                  <a:srgbClr val="555555"/>
                </a:solidFill>
                <a:effectLst/>
                <a:latin typeface="AppleSDGothicNeo"/>
              </a:rPr>
              <a:t> 나오는데</a:t>
            </a:r>
            <a:r>
              <a:rPr lang="en-US" altLang="ko-KR" sz="1600" b="0" i="0" dirty="0">
                <a:solidFill>
                  <a:srgbClr val="555555"/>
                </a:solidFill>
                <a:effectLst/>
                <a:latin typeface="AppleSDGothicNeo"/>
              </a:rPr>
              <a:t>, </a:t>
            </a:r>
          </a:p>
          <a:p>
            <a:r>
              <a:rPr lang="ko-KR" altLang="en-US" sz="1600" b="0" i="0" dirty="0">
                <a:solidFill>
                  <a:srgbClr val="555555"/>
                </a:solidFill>
                <a:effectLst/>
                <a:latin typeface="AppleSDGothicNeo"/>
              </a:rPr>
              <a:t>이 둘을 </a:t>
            </a:r>
            <a:r>
              <a:rPr lang="ko-KR" altLang="en-US" sz="1600" b="0" i="0" dirty="0" err="1">
                <a:solidFill>
                  <a:srgbClr val="555555"/>
                </a:solidFill>
                <a:effectLst/>
                <a:latin typeface="AppleSDGothicNeo"/>
              </a:rPr>
              <a:t>뎁스</a:t>
            </a:r>
            <a:r>
              <a:rPr lang="ko-KR" altLang="en-US" sz="1600" b="0" i="0" dirty="0">
                <a:solidFill>
                  <a:srgbClr val="555555"/>
                </a:solidFill>
                <a:effectLst/>
                <a:latin typeface="AppleSDGothicNeo"/>
              </a:rPr>
              <a:t> 방향으로 </a:t>
            </a:r>
            <a:r>
              <a:rPr lang="en-US" altLang="ko-KR" sz="1600" b="0" i="0" dirty="0" err="1">
                <a:solidFill>
                  <a:srgbClr val="555555"/>
                </a:solidFill>
                <a:effectLst/>
                <a:latin typeface="AppleSDGothicNeo"/>
              </a:rPr>
              <a:t>concat</a:t>
            </a:r>
            <a:r>
              <a:rPr lang="ko-KR" altLang="en-US" sz="1600" b="0" i="0" dirty="0">
                <a:solidFill>
                  <a:srgbClr val="555555"/>
                </a:solidFill>
                <a:effectLst/>
                <a:latin typeface="AppleSDGothicNeo"/>
              </a:rPr>
              <a:t>하면 </a:t>
            </a:r>
            <a:r>
              <a:rPr lang="en-US" altLang="ko-KR" sz="1600" b="0" i="0" dirty="0">
                <a:solidFill>
                  <a:srgbClr val="555555"/>
                </a:solidFill>
                <a:effectLst/>
                <a:latin typeface="AppleSDGothicNeo"/>
              </a:rPr>
              <a:t>fusion layer</a:t>
            </a:r>
            <a:r>
              <a:rPr lang="ko-KR" altLang="en-US" sz="1600" b="0" i="0" dirty="0">
                <a:solidFill>
                  <a:srgbClr val="555555"/>
                </a:solidFill>
                <a:effectLst/>
                <a:latin typeface="AppleSDGothicNeo"/>
              </a:rPr>
              <a:t>는 </a:t>
            </a:r>
            <a:r>
              <a:rPr lang="en-US" altLang="ko-KR" sz="1600" b="0" i="0" dirty="0">
                <a:solidFill>
                  <a:srgbClr val="555555"/>
                </a:solidFill>
                <a:effectLst/>
                <a:latin typeface="AppleSDGothicNeo"/>
              </a:rPr>
              <a:t>512</a:t>
            </a:r>
            <a:r>
              <a:rPr lang="ko-KR" altLang="en-US" sz="1600" b="0" i="0" dirty="0">
                <a:solidFill>
                  <a:srgbClr val="555555"/>
                </a:solidFill>
                <a:effectLst/>
                <a:latin typeface="AppleSDGothicNeo"/>
              </a:rPr>
              <a:t>사이즈의 </a:t>
            </a:r>
            <a:r>
              <a:rPr lang="ko-KR" altLang="en-US" sz="1600" b="0" i="0" dirty="0" err="1">
                <a:solidFill>
                  <a:srgbClr val="555555"/>
                </a:solidFill>
                <a:effectLst/>
                <a:latin typeface="AppleSDGothicNeo"/>
              </a:rPr>
              <a:t>뎁스를</a:t>
            </a:r>
            <a:r>
              <a:rPr lang="ko-KR" altLang="en-US" sz="1600" b="0" i="0" dirty="0">
                <a:solidFill>
                  <a:srgbClr val="555555"/>
                </a:solidFill>
                <a:effectLst/>
                <a:latin typeface="AppleSDGothicNeo"/>
              </a:rPr>
              <a:t> 가지게 됨을 알 수 있습니다</a:t>
            </a:r>
            <a:r>
              <a:rPr lang="en-US" altLang="ko-KR" sz="1600" b="0" i="0" dirty="0">
                <a:solidFill>
                  <a:srgbClr val="555555"/>
                </a:solidFill>
                <a:effectLst/>
                <a:latin typeface="AppleSDGothicNeo"/>
              </a:rPr>
              <a:t>.</a:t>
            </a:r>
            <a:endParaRPr lang="ko-KR" altLang="en-US" sz="16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00DB4E8-FA25-2E3F-13A1-9A14D9D75D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6710" y="890807"/>
            <a:ext cx="4164530" cy="1149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C15D16A5-83B2-5A85-9A4E-28B3D9287691}"/>
              </a:ext>
            </a:extLst>
          </p:cNvPr>
          <p:cNvCxnSpPr>
            <a:endCxn id="1026" idx="2"/>
          </p:cNvCxnSpPr>
          <p:nvPr/>
        </p:nvCxnSpPr>
        <p:spPr>
          <a:xfrm flipV="1">
            <a:off x="6698975" y="2040109"/>
            <a:ext cx="0" cy="155089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32245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6C7928-928C-D217-2D9F-F19BA83FC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모델 </a:t>
            </a:r>
            <a:r>
              <a:rPr lang="ko-KR" altLang="en-US" dirty="0" err="1"/>
              <a:t>아키텍쳐</a:t>
            </a:r>
            <a:endParaRPr lang="ko-KR" altLang="en-US" dirty="0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4F68FAEF-7281-E928-D364-AFDB301A04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65544" y="1807535"/>
            <a:ext cx="10391554" cy="4199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5E7BB03E-EE56-7F6F-99AB-C618FBB547F2}"/>
              </a:ext>
            </a:extLst>
          </p:cNvPr>
          <p:cNvSpPr/>
          <p:nvPr/>
        </p:nvSpPr>
        <p:spPr>
          <a:xfrm>
            <a:off x="7123814" y="1928037"/>
            <a:ext cx="4229986" cy="3345711"/>
          </a:xfrm>
          <a:prstGeom prst="roundRect">
            <a:avLst/>
          </a:prstGeom>
          <a:solidFill>
            <a:schemeClr val="accent4">
              <a:alpha val="20000"/>
            </a:schemeClr>
          </a:solidFill>
          <a:ln w="222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4617A0-42F0-AFE5-37B0-DCC1E18E9442}"/>
              </a:ext>
            </a:extLst>
          </p:cNvPr>
          <p:cNvSpPr txBox="1"/>
          <p:nvPr/>
        </p:nvSpPr>
        <p:spPr>
          <a:xfrm>
            <a:off x="3257105" y="5393227"/>
            <a:ext cx="8869736" cy="58477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altLang="ko-KR" sz="1600" b="0" i="0" dirty="0">
                <a:solidFill>
                  <a:srgbClr val="555555"/>
                </a:solidFill>
                <a:effectLst/>
                <a:latin typeface="AppleSDGothicNeo"/>
              </a:rPr>
              <a:t>fused features</a:t>
            </a:r>
            <a:r>
              <a:rPr lang="ko-KR" altLang="en-US" sz="1600" b="0" i="0" dirty="0">
                <a:solidFill>
                  <a:srgbClr val="555555"/>
                </a:solidFill>
                <a:effectLst/>
                <a:latin typeface="AppleSDGothicNeo"/>
              </a:rPr>
              <a:t>를 입력으로 사용하여 </a:t>
            </a:r>
            <a:r>
              <a:rPr lang="en-US" altLang="ko-KR" sz="1600" b="0" i="0" dirty="0">
                <a:solidFill>
                  <a:srgbClr val="555555"/>
                </a:solidFill>
                <a:effectLst/>
                <a:latin typeface="AppleSDGothicNeo"/>
              </a:rPr>
              <a:t>colorization network</a:t>
            </a:r>
            <a:r>
              <a:rPr lang="ko-KR" altLang="en-US" sz="1600" b="0" i="0" dirty="0">
                <a:solidFill>
                  <a:srgbClr val="555555"/>
                </a:solidFill>
                <a:effectLst/>
                <a:latin typeface="AppleSDGothicNeo"/>
              </a:rPr>
              <a:t>를 통해 </a:t>
            </a:r>
            <a:r>
              <a:rPr lang="ko-KR" altLang="en-US" sz="1600" b="0" i="0" dirty="0" err="1">
                <a:solidFill>
                  <a:srgbClr val="555555"/>
                </a:solidFill>
                <a:effectLst/>
                <a:latin typeface="AppleSDGothicNeo"/>
              </a:rPr>
              <a:t>색차</a:t>
            </a:r>
            <a:r>
              <a:rPr lang="ko-KR" altLang="en-US" sz="1600" b="0" i="0" dirty="0">
                <a:solidFill>
                  <a:srgbClr val="555555"/>
                </a:solidFill>
                <a:effectLst/>
                <a:latin typeface="AppleSDGothicNeo"/>
              </a:rPr>
              <a:t> </a:t>
            </a:r>
            <a:r>
              <a:rPr lang="en-US" altLang="ko-KR" sz="1600" b="0" i="0" dirty="0">
                <a:solidFill>
                  <a:srgbClr val="555555"/>
                </a:solidFill>
                <a:effectLst/>
                <a:latin typeface="AppleSDGothicNeo"/>
              </a:rPr>
              <a:t>feature</a:t>
            </a:r>
            <a:r>
              <a:rPr lang="ko-KR" altLang="en-US" sz="1600" b="0" i="0" dirty="0">
                <a:solidFill>
                  <a:srgbClr val="555555"/>
                </a:solidFill>
                <a:effectLst/>
                <a:latin typeface="AppleSDGothicNeo"/>
              </a:rPr>
              <a:t>를 출력하게 되고 </a:t>
            </a:r>
            <a:br>
              <a:rPr lang="en-US" altLang="ko-KR" sz="1600" b="0" i="0" dirty="0">
                <a:solidFill>
                  <a:srgbClr val="555555"/>
                </a:solidFill>
                <a:effectLst/>
                <a:latin typeface="AppleSDGothicNeo"/>
              </a:rPr>
            </a:br>
            <a:r>
              <a:rPr lang="ko-KR" altLang="en-US" sz="1600" b="0" i="0" dirty="0">
                <a:solidFill>
                  <a:srgbClr val="555555"/>
                </a:solidFill>
                <a:effectLst/>
                <a:latin typeface="AppleSDGothicNeo"/>
              </a:rPr>
              <a:t>이 결과를 </a:t>
            </a:r>
            <a:r>
              <a:rPr lang="en-US" altLang="ko-KR" sz="1600" b="0" i="0" dirty="0">
                <a:solidFill>
                  <a:srgbClr val="555555"/>
                </a:solidFill>
                <a:effectLst/>
                <a:latin typeface="AppleSDGothicNeo"/>
              </a:rPr>
              <a:t>input </a:t>
            </a:r>
            <a:r>
              <a:rPr lang="ko-KR" altLang="en-US" sz="1600" b="0" i="0" dirty="0">
                <a:solidFill>
                  <a:srgbClr val="555555"/>
                </a:solidFill>
                <a:effectLst/>
                <a:latin typeface="AppleSDGothicNeo"/>
              </a:rPr>
              <a:t>이미지와 합쳐서 최종 결과물인 흑백 이미지를 색이 있는 이미지로 만들게 됩니다</a:t>
            </a:r>
            <a:r>
              <a:rPr lang="en-US" altLang="ko-KR" sz="1600" b="0" i="0" dirty="0">
                <a:solidFill>
                  <a:srgbClr val="555555"/>
                </a:solidFill>
                <a:effectLst/>
                <a:latin typeface="AppleSDGothicNeo"/>
              </a:rPr>
              <a:t>.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8224393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6C7928-928C-D217-2D9F-F19BA83FC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모델 </a:t>
            </a:r>
            <a:r>
              <a:rPr lang="ko-KR" altLang="en-US" dirty="0" err="1"/>
              <a:t>아키텍쳐</a:t>
            </a:r>
            <a:endParaRPr lang="ko-KR" altLang="en-US" dirty="0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4F68FAEF-7281-E928-D364-AFDB301A04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65544" y="1807535"/>
            <a:ext cx="10391554" cy="4199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B4617A0-42F0-AFE5-37B0-DCC1E18E9442}"/>
              </a:ext>
            </a:extLst>
          </p:cNvPr>
          <p:cNvSpPr txBox="1"/>
          <p:nvPr/>
        </p:nvSpPr>
        <p:spPr>
          <a:xfrm>
            <a:off x="2633328" y="4826158"/>
            <a:ext cx="9451755" cy="58477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ko-KR" altLang="en-US" sz="1600" b="0" i="0" dirty="0">
                <a:solidFill>
                  <a:srgbClr val="555555"/>
                </a:solidFill>
                <a:effectLst/>
                <a:latin typeface="AppleSDGothicNeo"/>
              </a:rPr>
              <a:t>이 모델의 </a:t>
            </a:r>
            <a:r>
              <a:rPr lang="en-US" altLang="ko-KR" sz="1600" b="0" i="0" dirty="0">
                <a:solidFill>
                  <a:srgbClr val="555555"/>
                </a:solidFill>
                <a:effectLst/>
                <a:latin typeface="AppleSDGothicNeo"/>
              </a:rPr>
              <a:t>output</a:t>
            </a:r>
            <a:r>
              <a:rPr lang="ko-KR" altLang="en-US" sz="1600" b="0" i="0" dirty="0">
                <a:solidFill>
                  <a:srgbClr val="555555"/>
                </a:solidFill>
                <a:effectLst/>
                <a:latin typeface="AppleSDGothicNeo"/>
              </a:rPr>
              <a:t>은 </a:t>
            </a:r>
            <a:r>
              <a:rPr lang="ko-KR" altLang="en-US" sz="1600" b="0" i="0" dirty="0" err="1">
                <a:solidFill>
                  <a:srgbClr val="555555"/>
                </a:solidFill>
                <a:effectLst/>
                <a:latin typeface="AppleSDGothicNeo"/>
              </a:rPr>
              <a:t>색차인</a:t>
            </a:r>
            <a:r>
              <a:rPr lang="ko-KR" altLang="en-US" sz="1600" b="0" i="0" dirty="0">
                <a:solidFill>
                  <a:srgbClr val="555555"/>
                </a:solidFill>
                <a:effectLst/>
                <a:latin typeface="AppleSDGothicNeo"/>
              </a:rPr>
              <a:t> </a:t>
            </a:r>
            <a:r>
              <a:rPr lang="en-US" altLang="ko-KR" sz="1600" b="0" i="0" dirty="0">
                <a:solidFill>
                  <a:srgbClr val="555555"/>
                </a:solidFill>
                <a:effectLst/>
                <a:latin typeface="AppleSDGothicNeo"/>
              </a:rPr>
              <a:t>chrominance</a:t>
            </a:r>
            <a:r>
              <a:rPr lang="ko-KR" altLang="en-US" sz="1600" b="0" i="0" dirty="0">
                <a:solidFill>
                  <a:srgbClr val="555555"/>
                </a:solidFill>
                <a:effectLst/>
                <a:latin typeface="AppleSDGothicNeo"/>
              </a:rPr>
              <a:t>의 </a:t>
            </a:r>
            <a:r>
              <a:rPr lang="en-US" altLang="ko-KR" sz="1600" b="0" i="0" dirty="0">
                <a:solidFill>
                  <a:srgbClr val="555555"/>
                </a:solidFill>
                <a:effectLst/>
                <a:latin typeface="AppleSDGothicNeo"/>
              </a:rPr>
              <a:t>red, green</a:t>
            </a:r>
            <a:r>
              <a:rPr lang="ko-KR" altLang="en-US" sz="1600" b="0" i="0" dirty="0">
                <a:solidFill>
                  <a:srgbClr val="555555"/>
                </a:solidFill>
                <a:effectLst/>
                <a:latin typeface="AppleSDGothicNeo"/>
              </a:rPr>
              <a:t>값을 가진 </a:t>
            </a:r>
            <a:r>
              <a:rPr lang="en-US" altLang="ko-KR" sz="1600" b="0" i="0" dirty="0">
                <a:solidFill>
                  <a:srgbClr val="555555"/>
                </a:solidFill>
                <a:effectLst/>
                <a:latin typeface="AppleSDGothicNeo"/>
              </a:rPr>
              <a:t>A</a:t>
            </a:r>
            <a:r>
              <a:rPr lang="ko-KR" altLang="en-US" sz="1600" b="0" i="0" dirty="0">
                <a:solidFill>
                  <a:srgbClr val="555555"/>
                </a:solidFill>
                <a:effectLst/>
                <a:latin typeface="AppleSDGothicNeo"/>
              </a:rPr>
              <a:t>와 </a:t>
            </a:r>
            <a:r>
              <a:rPr lang="en-US" altLang="ko-KR" sz="1600" b="0" i="0" dirty="0">
                <a:solidFill>
                  <a:srgbClr val="555555"/>
                </a:solidFill>
                <a:effectLst/>
                <a:latin typeface="AppleSDGothicNeo"/>
              </a:rPr>
              <a:t>yellow, blue</a:t>
            </a:r>
            <a:r>
              <a:rPr lang="ko-KR" altLang="en-US" sz="1600" b="0" i="0" dirty="0">
                <a:solidFill>
                  <a:srgbClr val="555555"/>
                </a:solidFill>
                <a:effectLst/>
                <a:latin typeface="AppleSDGothicNeo"/>
              </a:rPr>
              <a:t>값을 가진 </a:t>
            </a:r>
            <a:r>
              <a:rPr lang="en-US" altLang="ko-KR" sz="1600" b="0" i="0" dirty="0">
                <a:solidFill>
                  <a:srgbClr val="555555"/>
                </a:solidFill>
                <a:effectLst/>
                <a:latin typeface="AppleSDGothicNeo"/>
              </a:rPr>
              <a:t>B</a:t>
            </a:r>
            <a:r>
              <a:rPr lang="ko-KR" altLang="en-US" sz="1600" b="0" i="0" dirty="0">
                <a:solidFill>
                  <a:srgbClr val="555555"/>
                </a:solidFill>
                <a:effectLst/>
                <a:latin typeface="AppleSDGothicNeo"/>
              </a:rPr>
              <a:t>를 출력하므로 </a:t>
            </a:r>
            <a:endParaRPr lang="en-US" altLang="ko-KR" sz="1600" b="0" i="0" dirty="0">
              <a:solidFill>
                <a:srgbClr val="555555"/>
              </a:solidFill>
              <a:effectLst/>
              <a:latin typeface="AppleSDGothicNeo"/>
            </a:endParaRPr>
          </a:p>
          <a:p>
            <a:r>
              <a:rPr lang="ko-KR" altLang="en-US" sz="1600" b="0" i="0" dirty="0">
                <a:solidFill>
                  <a:srgbClr val="555555"/>
                </a:solidFill>
                <a:effectLst/>
                <a:latin typeface="AppleSDGothicNeo"/>
              </a:rPr>
              <a:t>입력 이미지의 </a:t>
            </a:r>
            <a:r>
              <a:rPr lang="en-US" altLang="ko-KR" sz="1600" b="0" i="0" dirty="0">
                <a:solidFill>
                  <a:srgbClr val="555555"/>
                </a:solidFill>
                <a:effectLst/>
                <a:latin typeface="AppleSDGothicNeo"/>
              </a:rPr>
              <a:t>black and white</a:t>
            </a:r>
            <a:r>
              <a:rPr lang="ko-KR" altLang="en-US" sz="1600" b="0" i="0" dirty="0">
                <a:solidFill>
                  <a:srgbClr val="555555"/>
                </a:solidFill>
                <a:effectLst/>
                <a:latin typeface="AppleSDGothicNeo"/>
              </a:rPr>
              <a:t>의 값인 </a:t>
            </a:r>
            <a:r>
              <a:rPr lang="en-US" altLang="ko-KR" sz="1600" b="0" i="0" dirty="0">
                <a:solidFill>
                  <a:srgbClr val="555555"/>
                </a:solidFill>
                <a:effectLst/>
                <a:latin typeface="AppleSDGothicNeo"/>
              </a:rPr>
              <a:t>L</a:t>
            </a:r>
            <a:r>
              <a:rPr lang="ko-KR" altLang="en-US" sz="1600" b="0" i="0" dirty="0">
                <a:solidFill>
                  <a:srgbClr val="555555"/>
                </a:solidFill>
                <a:effectLst/>
                <a:latin typeface="AppleSDGothicNeo"/>
              </a:rPr>
              <a:t>과 </a:t>
            </a:r>
            <a:r>
              <a:rPr lang="en-US" altLang="ko-KR" sz="1600" b="0" i="0" dirty="0">
                <a:solidFill>
                  <a:srgbClr val="555555"/>
                </a:solidFill>
                <a:effectLst/>
                <a:latin typeface="AppleSDGothicNeo"/>
              </a:rPr>
              <a:t>depth </a:t>
            </a:r>
            <a:r>
              <a:rPr lang="ko-KR" altLang="en-US" sz="1600" b="0" i="0" dirty="0">
                <a:solidFill>
                  <a:srgbClr val="555555"/>
                </a:solidFill>
                <a:effectLst/>
                <a:latin typeface="AppleSDGothicNeo"/>
              </a:rPr>
              <a:t>방향으로 합쳐지면 칼라 이미지를 만들어낼 수 있습니다</a:t>
            </a:r>
            <a:r>
              <a:rPr lang="en-US" altLang="ko-KR" sz="1600" b="0" i="0" dirty="0">
                <a:solidFill>
                  <a:srgbClr val="555555"/>
                </a:solidFill>
                <a:effectLst/>
                <a:latin typeface="AppleSDGothicNeo"/>
              </a:rPr>
              <a:t>.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1301168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3259EE-832F-DDA4-9D1E-09DD06B2E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0E28EAF-E9A7-D078-586A-F159D2E239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1541" y="1141221"/>
            <a:ext cx="9342922" cy="395954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E51FD98-AC91-D93E-2835-5E9856BA466F}"/>
              </a:ext>
            </a:extLst>
          </p:cNvPr>
          <p:cNvSpPr txBox="1"/>
          <p:nvPr/>
        </p:nvSpPr>
        <p:spPr>
          <a:xfrm>
            <a:off x="440355" y="5197013"/>
            <a:ext cx="10515599" cy="12936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Noto Sans Light"/>
              </a:rPr>
              <a:t>- Colorization network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Light"/>
              </a:rPr>
              <a:t>의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Light"/>
              </a:rPr>
              <a:t>output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Light"/>
              </a:rPr>
              <a:t>은 </a:t>
            </a:r>
            <a:r>
              <a:rPr lang="en-US" altLang="ko-KR" b="1" i="0" dirty="0">
                <a:solidFill>
                  <a:srgbClr val="000000"/>
                </a:solidFill>
                <a:effectLst/>
                <a:latin typeface="Noto Sans Light"/>
              </a:rPr>
              <a:t>CIE L*a*b* color space</a:t>
            </a:r>
            <a:r>
              <a:rPr lang="ko-KR" altLang="en-US" b="1" i="0" dirty="0">
                <a:solidFill>
                  <a:srgbClr val="000000"/>
                </a:solidFill>
                <a:effectLst/>
                <a:latin typeface="Noto Sans Light"/>
              </a:rPr>
              <a:t>의 </a:t>
            </a:r>
            <a:r>
              <a:rPr lang="en-US" altLang="ko-KR" b="1" i="0" dirty="0">
                <a:solidFill>
                  <a:srgbClr val="000000"/>
                </a:solidFill>
                <a:effectLst/>
                <a:latin typeface="Noto Sans Light"/>
              </a:rPr>
              <a:t>a*,  b* </a:t>
            </a:r>
            <a:r>
              <a:rPr lang="ko-KR" altLang="en-US" b="1" i="0" dirty="0">
                <a:solidFill>
                  <a:srgbClr val="000000"/>
                </a:solidFill>
                <a:effectLst/>
                <a:latin typeface="Noto Sans Light"/>
              </a:rPr>
              <a:t>값</a:t>
            </a:r>
            <a:br>
              <a:rPr lang="en-US" altLang="ko-KR" b="0" i="0" dirty="0">
                <a:solidFill>
                  <a:srgbClr val="000000"/>
                </a:solidFill>
                <a:effectLst/>
                <a:latin typeface="Noto Sans Light"/>
              </a:rPr>
            </a:br>
            <a:r>
              <a:rPr lang="en-US" altLang="ko-KR" b="0" i="0" dirty="0">
                <a:solidFill>
                  <a:srgbClr val="000000"/>
                </a:solidFill>
                <a:effectLst/>
                <a:latin typeface="Noto Sans Light"/>
              </a:rPr>
              <a:t>- CIE L*a*b*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Light"/>
              </a:rPr>
              <a:t>는 색상을 나타내는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Light"/>
              </a:rPr>
              <a:t>map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Light"/>
              </a:rPr>
              <a:t>의 종류로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Light"/>
              </a:rPr>
              <a:t>, L*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Light"/>
              </a:rPr>
              <a:t>는 밝기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Light"/>
              </a:rPr>
              <a:t>, a*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Light"/>
              </a:rPr>
              <a:t>와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Light"/>
              </a:rPr>
              <a:t>b*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Light"/>
              </a:rPr>
              <a:t>는 각각 색상의 방향을 나타냄</a:t>
            </a:r>
            <a:br>
              <a:rPr lang="en-US" altLang="ko-KR" b="0" i="0" dirty="0">
                <a:solidFill>
                  <a:srgbClr val="000000"/>
                </a:solidFill>
                <a:effectLst/>
                <a:latin typeface="Noto Sans Light"/>
              </a:rPr>
            </a:br>
            <a:r>
              <a:rPr lang="ko-KR" altLang="en-US" b="0" i="0" dirty="0">
                <a:solidFill>
                  <a:srgbClr val="000000"/>
                </a:solidFill>
                <a:effectLst/>
                <a:latin typeface="Noto Sans Light"/>
              </a:rPr>
              <a:t>→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Light"/>
              </a:rPr>
              <a:t>Colorization network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Light"/>
              </a:rPr>
              <a:t>는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Light"/>
              </a:rPr>
              <a:t>a*, b*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Light"/>
              </a:rPr>
              <a:t>의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Light"/>
              </a:rPr>
              <a:t>component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Light"/>
              </a:rPr>
              <a:t>를 예측하는 것을 목적</a:t>
            </a:r>
            <a:endParaRPr lang="ko-KR" altLang="en-US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A83D1B6B-E897-F6FA-D13E-67BFAB944144}"/>
              </a:ext>
            </a:extLst>
          </p:cNvPr>
          <p:cNvSpPr/>
          <p:nvPr/>
        </p:nvSpPr>
        <p:spPr>
          <a:xfrm>
            <a:off x="2813786" y="911004"/>
            <a:ext cx="1205950" cy="900223"/>
          </a:xfrm>
          <a:prstGeom prst="ellipse">
            <a:avLst/>
          </a:prstGeom>
          <a:solidFill>
            <a:schemeClr val="accent4">
              <a:alpha val="20000"/>
            </a:schemeClr>
          </a:solidFill>
          <a:ln w="222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859DE723-2A04-F1E4-2FD1-6F4569FD82DA}"/>
              </a:ext>
            </a:extLst>
          </p:cNvPr>
          <p:cNvSpPr/>
          <p:nvPr/>
        </p:nvSpPr>
        <p:spPr>
          <a:xfrm>
            <a:off x="3343175" y="1907477"/>
            <a:ext cx="1205950" cy="900223"/>
          </a:xfrm>
          <a:prstGeom prst="ellipse">
            <a:avLst/>
          </a:prstGeom>
          <a:solidFill>
            <a:schemeClr val="accent4">
              <a:alpha val="20000"/>
            </a:schemeClr>
          </a:solidFill>
          <a:ln w="222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F49555A4-2A76-1EE9-21D7-ABA4546ABE00}"/>
              </a:ext>
            </a:extLst>
          </p:cNvPr>
          <p:cNvSpPr/>
          <p:nvPr/>
        </p:nvSpPr>
        <p:spPr>
          <a:xfrm>
            <a:off x="4492204" y="2453838"/>
            <a:ext cx="1205950" cy="900223"/>
          </a:xfrm>
          <a:prstGeom prst="ellipse">
            <a:avLst/>
          </a:prstGeom>
          <a:solidFill>
            <a:schemeClr val="accent4">
              <a:alpha val="20000"/>
            </a:schemeClr>
          </a:solidFill>
          <a:ln w="222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45715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EAA4F-C97A-B82A-CE69-F06D0CC1F6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err="1"/>
              <a:t>색구분</a:t>
            </a:r>
            <a:endParaRPr lang="ko-KR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050C82F-6B9C-11C0-F7EA-123744E847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651"/>
          <a:stretch/>
        </p:blipFill>
        <p:spPr bwMode="auto">
          <a:xfrm>
            <a:off x="380997" y="4596993"/>
            <a:ext cx="2195948" cy="1698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A50A536-39B1-B13E-4077-F4D2A66858E5}"/>
              </a:ext>
            </a:extLst>
          </p:cNvPr>
          <p:cNvSpPr txBox="1"/>
          <p:nvPr/>
        </p:nvSpPr>
        <p:spPr>
          <a:xfrm>
            <a:off x="380997" y="1999383"/>
            <a:ext cx="3087768" cy="132343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lang="ko-KR" altLang="en-US" sz="1600" b="0" i="0" dirty="0">
                <a:solidFill>
                  <a:srgbClr val="555555"/>
                </a:solidFill>
                <a:effectLst/>
                <a:latin typeface="AppleSDGothicNeo"/>
              </a:rPr>
              <a:t>크게 </a:t>
            </a:r>
            <a:r>
              <a:rPr lang="en-US" altLang="ko-KR" sz="1600" b="0" i="0" dirty="0">
                <a:solidFill>
                  <a:srgbClr val="555555"/>
                </a:solidFill>
                <a:effectLst/>
                <a:latin typeface="AppleSDGothicNeo"/>
              </a:rPr>
              <a:t>RGB, CMYK, Lab </a:t>
            </a:r>
            <a:r>
              <a:rPr lang="ko-KR" altLang="en-US" sz="1600" b="0" i="0" dirty="0">
                <a:solidFill>
                  <a:srgbClr val="555555"/>
                </a:solidFill>
                <a:effectLst/>
                <a:latin typeface="AppleSDGothicNeo"/>
              </a:rPr>
              <a:t>방식이 있음</a:t>
            </a:r>
            <a:endParaRPr lang="en-US" altLang="ko-KR" sz="1600" b="0" i="0" dirty="0">
              <a:solidFill>
                <a:srgbClr val="555555"/>
              </a:solidFill>
              <a:effectLst/>
              <a:latin typeface="AppleSDGothicNeo"/>
            </a:endParaRPr>
          </a:p>
          <a:p>
            <a:pPr algn="l"/>
            <a:endParaRPr lang="en-US" altLang="ko-KR" sz="1600" b="0" i="0" dirty="0">
              <a:solidFill>
                <a:srgbClr val="555555"/>
              </a:solidFill>
              <a:effectLst/>
              <a:latin typeface="AppleSDGothicNeo"/>
            </a:endParaRPr>
          </a:p>
          <a:p>
            <a:pPr algn="l"/>
            <a:r>
              <a:rPr lang="en-US" altLang="ko-KR" sz="1600" b="1" i="0" dirty="0">
                <a:solidFill>
                  <a:srgbClr val="555555"/>
                </a:solidFill>
                <a:effectLst/>
                <a:latin typeface="AppleSDGothicNeo"/>
              </a:rPr>
              <a:t>RGB</a:t>
            </a:r>
            <a:r>
              <a:rPr lang="en-US" altLang="ko-KR" sz="1600" b="0" i="0" dirty="0">
                <a:solidFill>
                  <a:srgbClr val="555555"/>
                </a:solidFill>
                <a:effectLst/>
                <a:latin typeface="AppleSDGothicNeo"/>
              </a:rPr>
              <a:t> : </a:t>
            </a:r>
            <a:r>
              <a:rPr lang="ko-KR" altLang="en-US" sz="1600" b="0" i="0" dirty="0">
                <a:solidFill>
                  <a:srgbClr val="555555"/>
                </a:solidFill>
                <a:effectLst/>
                <a:latin typeface="AppleSDGothicNeo"/>
              </a:rPr>
              <a:t>빛의 삼원색</a:t>
            </a:r>
            <a:r>
              <a:rPr lang="en-US" altLang="ko-KR" sz="1600" b="0" i="0" dirty="0">
                <a:solidFill>
                  <a:srgbClr val="555555"/>
                </a:solidFill>
                <a:effectLst/>
                <a:latin typeface="AppleSDGothicNeo"/>
              </a:rPr>
              <a:t>       </a:t>
            </a:r>
          </a:p>
          <a:p>
            <a:pPr algn="l"/>
            <a:r>
              <a:rPr lang="en-US" altLang="ko-KR" sz="1600" b="1" i="0" dirty="0">
                <a:solidFill>
                  <a:srgbClr val="555555"/>
                </a:solidFill>
                <a:effectLst/>
                <a:latin typeface="AppleSDGothicNeo"/>
              </a:rPr>
              <a:t>CMYK</a:t>
            </a:r>
            <a:r>
              <a:rPr lang="en-US" altLang="ko-KR" sz="1600" b="0" i="0" dirty="0">
                <a:solidFill>
                  <a:srgbClr val="555555"/>
                </a:solidFill>
                <a:effectLst/>
                <a:latin typeface="AppleSDGothicNeo"/>
              </a:rPr>
              <a:t> : </a:t>
            </a:r>
            <a:r>
              <a:rPr lang="ko-KR" altLang="en-US" sz="1600" b="0" i="0" dirty="0">
                <a:solidFill>
                  <a:srgbClr val="555555"/>
                </a:solidFill>
                <a:effectLst/>
                <a:latin typeface="AppleSDGothicNeo"/>
              </a:rPr>
              <a:t>잉크의 삼원색 </a:t>
            </a:r>
            <a:r>
              <a:rPr lang="en-US" altLang="ko-KR" sz="1600" b="0" i="0" dirty="0">
                <a:solidFill>
                  <a:srgbClr val="555555"/>
                </a:solidFill>
                <a:effectLst/>
                <a:latin typeface="AppleSDGothicNeo"/>
              </a:rPr>
              <a:t>       </a:t>
            </a:r>
            <a:r>
              <a:rPr lang="ko-KR" altLang="en-US" sz="1600" b="0" i="0" dirty="0">
                <a:solidFill>
                  <a:srgbClr val="555555"/>
                </a:solidFill>
                <a:effectLst/>
                <a:latin typeface="AppleSDGothicNeo"/>
              </a:rPr>
              <a:t> </a:t>
            </a:r>
            <a:br>
              <a:rPr lang="en-US" altLang="ko-KR" sz="1600" b="0" i="0" dirty="0">
                <a:solidFill>
                  <a:srgbClr val="555555"/>
                </a:solidFill>
                <a:effectLst/>
                <a:latin typeface="AppleSDGothicNeo"/>
              </a:rPr>
            </a:br>
            <a:r>
              <a:rPr lang="en-US" altLang="ko-KR" sz="1600" b="0" i="0" dirty="0">
                <a:solidFill>
                  <a:srgbClr val="555555"/>
                </a:solidFill>
                <a:effectLst/>
                <a:latin typeface="AppleSDGothicNeo"/>
              </a:rPr>
              <a:t>              </a:t>
            </a:r>
            <a:r>
              <a:rPr lang="ko-KR" altLang="en-US" sz="1400" b="0" i="0" dirty="0">
                <a:solidFill>
                  <a:srgbClr val="006400"/>
                </a:solidFill>
                <a:effectLst/>
                <a:latin typeface="AppleSDGothicNeo"/>
              </a:rPr>
              <a:t>주로 인쇄용 작업에 사용됨</a:t>
            </a:r>
            <a:endParaRPr lang="en-US" altLang="ko-KR" sz="1600" b="0" i="0" dirty="0">
              <a:solidFill>
                <a:srgbClr val="006400"/>
              </a:solidFill>
              <a:effectLst/>
              <a:latin typeface="AppleSDGothicNeo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946BAB0-EFCD-8DC7-8D94-47412F806237}"/>
              </a:ext>
            </a:extLst>
          </p:cNvPr>
          <p:cNvCxnSpPr/>
          <p:nvPr/>
        </p:nvCxnSpPr>
        <p:spPr>
          <a:xfrm>
            <a:off x="765958" y="1852551"/>
            <a:ext cx="386541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CB8353A-42DD-330E-03E6-2AE19016F002}"/>
              </a:ext>
            </a:extLst>
          </p:cNvPr>
          <p:cNvSpPr txBox="1"/>
          <p:nvPr/>
        </p:nvSpPr>
        <p:spPr>
          <a:xfrm>
            <a:off x="890650" y="1483219"/>
            <a:ext cx="33429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컴퓨터 컬러 이미지</a:t>
            </a:r>
            <a:endParaRPr lang="en-US" altLang="ko-KR" b="0" i="0" dirty="0">
              <a:solidFill>
                <a:srgbClr val="555555"/>
              </a:solidFill>
              <a:effectLst/>
              <a:latin typeface="AppleSDGothicNeo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9AB5F6C0-E502-268B-BC89-BB95365F5F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962"/>
          <a:stretch/>
        </p:blipFill>
        <p:spPr bwMode="auto">
          <a:xfrm>
            <a:off x="8611595" y="4035032"/>
            <a:ext cx="3199408" cy="2666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06A5F5A2-2966-742A-049A-AE0B85A32B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592"/>
          <a:stretch/>
        </p:blipFill>
        <p:spPr bwMode="auto">
          <a:xfrm>
            <a:off x="5805288" y="4035032"/>
            <a:ext cx="2706584" cy="2666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2C208971-8613-A519-6669-F34B0B19EF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228"/>
          <a:stretch/>
        </p:blipFill>
        <p:spPr bwMode="auto">
          <a:xfrm>
            <a:off x="2562101" y="4596993"/>
            <a:ext cx="2436650" cy="1698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AF45785-5432-6B6F-F842-87F1E2ED756A}"/>
              </a:ext>
            </a:extLst>
          </p:cNvPr>
          <p:cNvSpPr txBox="1"/>
          <p:nvPr/>
        </p:nvSpPr>
        <p:spPr>
          <a:xfrm>
            <a:off x="2820207" y="4162509"/>
            <a:ext cx="2120645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ko-KR" sz="1200" b="0" i="0" dirty="0">
                <a:solidFill>
                  <a:srgbClr val="555555"/>
                </a:solidFill>
                <a:effectLst/>
                <a:latin typeface="AppleSDGothicNeo"/>
              </a:rPr>
              <a:t>cyan(</a:t>
            </a:r>
            <a:r>
              <a:rPr lang="ko-KR" altLang="en-US" sz="1200" b="0" i="0" dirty="0">
                <a:solidFill>
                  <a:srgbClr val="555555"/>
                </a:solidFill>
                <a:effectLst/>
                <a:latin typeface="AppleSDGothicNeo"/>
              </a:rPr>
              <a:t>청색</a:t>
            </a:r>
            <a:r>
              <a:rPr lang="en-US" altLang="ko-KR" sz="1200" b="0" i="0" dirty="0">
                <a:solidFill>
                  <a:srgbClr val="555555"/>
                </a:solidFill>
                <a:effectLst/>
                <a:latin typeface="AppleSDGothicNeo"/>
              </a:rPr>
              <a:t>), magenta(</a:t>
            </a:r>
            <a:r>
              <a:rPr lang="ko-KR" altLang="en-US" sz="1200" b="0" i="0" dirty="0">
                <a:solidFill>
                  <a:srgbClr val="555555"/>
                </a:solidFill>
                <a:effectLst/>
                <a:latin typeface="AppleSDGothicNeo"/>
              </a:rPr>
              <a:t>적자색</a:t>
            </a:r>
            <a:r>
              <a:rPr lang="en-US" altLang="ko-KR" sz="1200" b="0" i="0" dirty="0">
                <a:solidFill>
                  <a:srgbClr val="555555"/>
                </a:solidFill>
                <a:effectLst/>
                <a:latin typeface="AppleSDGothicNeo"/>
              </a:rPr>
              <a:t>), </a:t>
            </a:r>
          </a:p>
          <a:p>
            <a:r>
              <a:rPr lang="en-US" altLang="ko-KR" sz="1200" b="0" i="0" dirty="0">
                <a:solidFill>
                  <a:srgbClr val="555555"/>
                </a:solidFill>
                <a:effectLst/>
                <a:latin typeface="AppleSDGothicNeo"/>
              </a:rPr>
              <a:t>yellow(</a:t>
            </a:r>
            <a:r>
              <a:rPr lang="ko-KR" altLang="en-US" sz="1200" b="0" i="0" dirty="0">
                <a:solidFill>
                  <a:srgbClr val="555555"/>
                </a:solidFill>
                <a:effectLst/>
                <a:latin typeface="AppleSDGothicNeo"/>
              </a:rPr>
              <a:t>노랑색</a:t>
            </a:r>
            <a:r>
              <a:rPr lang="en-US" altLang="ko-KR" sz="1200" b="0" i="0" dirty="0">
                <a:solidFill>
                  <a:srgbClr val="555555"/>
                </a:solidFill>
                <a:effectLst/>
                <a:latin typeface="AppleSDGothicNeo"/>
              </a:rPr>
              <a:t>), black(</a:t>
            </a:r>
            <a:r>
              <a:rPr lang="ko-KR" altLang="en-US" sz="1200" b="0" i="0" dirty="0">
                <a:solidFill>
                  <a:srgbClr val="555555"/>
                </a:solidFill>
                <a:effectLst/>
                <a:latin typeface="AppleSDGothicNeo"/>
              </a:rPr>
              <a:t>검정색</a:t>
            </a:r>
            <a:r>
              <a:rPr lang="en-US" altLang="ko-KR" sz="1200" b="0" i="0" dirty="0">
                <a:solidFill>
                  <a:srgbClr val="555555"/>
                </a:solidFill>
                <a:effectLst/>
                <a:latin typeface="AppleSDGothicNeo"/>
              </a:rPr>
              <a:t>)</a:t>
            </a:r>
            <a:endParaRPr lang="ko-KR" altLang="en-US" sz="12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4163E1E-0BB0-26CC-ECF2-AAAE7180CEA6}"/>
              </a:ext>
            </a:extLst>
          </p:cNvPr>
          <p:cNvSpPr txBox="1"/>
          <p:nvPr/>
        </p:nvSpPr>
        <p:spPr>
          <a:xfrm>
            <a:off x="962918" y="4311456"/>
            <a:ext cx="1169616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ko-KR" sz="1200" b="0" i="0" dirty="0">
                <a:solidFill>
                  <a:srgbClr val="555555"/>
                </a:solidFill>
                <a:effectLst/>
                <a:latin typeface="AppleSDGothicNeo"/>
              </a:rPr>
              <a:t>red, green, blue</a:t>
            </a:r>
            <a:endParaRPr lang="ko-KR" altLang="en-US" sz="12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5FBBF46-2B9C-C061-9C90-C612A5DE0ED7}"/>
              </a:ext>
            </a:extLst>
          </p:cNvPr>
          <p:cNvSpPr txBox="1"/>
          <p:nvPr/>
        </p:nvSpPr>
        <p:spPr>
          <a:xfrm>
            <a:off x="5661181" y="1979867"/>
            <a:ext cx="6297269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sz="1600" b="0" i="0" dirty="0">
                <a:solidFill>
                  <a:srgbClr val="555555"/>
                </a:solidFill>
                <a:effectLst/>
                <a:latin typeface="AppleSDGothicNeo"/>
              </a:rPr>
              <a:t> </a:t>
            </a:r>
            <a:r>
              <a:rPr lang="en-US" altLang="ko-KR" sz="1600" b="1" i="0" dirty="0">
                <a:solidFill>
                  <a:srgbClr val="555555"/>
                </a:solidFill>
                <a:effectLst/>
                <a:latin typeface="AppleSDGothicNeo"/>
              </a:rPr>
              <a:t>Lab</a:t>
            </a:r>
            <a:r>
              <a:rPr lang="en-US" altLang="ko-KR" sz="1600" b="0" i="0" dirty="0">
                <a:solidFill>
                  <a:srgbClr val="555555"/>
                </a:solidFill>
                <a:effectLst/>
                <a:latin typeface="AppleSDGothicNeo"/>
              </a:rPr>
              <a:t> </a:t>
            </a:r>
          </a:p>
          <a:p>
            <a:pPr algn="l"/>
            <a:r>
              <a:rPr lang="ko-KR" altLang="en-US" sz="1600" b="0" i="0" dirty="0">
                <a:solidFill>
                  <a:srgbClr val="555555"/>
                </a:solidFill>
                <a:effectLst/>
                <a:latin typeface="AppleSDGothicNeo"/>
              </a:rPr>
              <a:t>구성 </a:t>
            </a:r>
            <a:r>
              <a:rPr lang="en-US" altLang="ko-KR" sz="1600" b="0" i="0" dirty="0">
                <a:solidFill>
                  <a:srgbClr val="555555"/>
                </a:solidFill>
                <a:effectLst/>
                <a:latin typeface="AppleSDGothicNeo"/>
              </a:rPr>
              <a:t>: red, yellow, blue, green </a:t>
            </a:r>
          </a:p>
          <a:p>
            <a:pPr algn="l"/>
            <a:r>
              <a:rPr lang="en-US" altLang="ko-KR" sz="1400" b="0" i="0" dirty="0">
                <a:solidFill>
                  <a:srgbClr val="006400"/>
                </a:solidFill>
                <a:effectLst/>
                <a:latin typeface="AppleSDGothicNeo"/>
              </a:rPr>
              <a:t>              L</a:t>
            </a:r>
            <a:r>
              <a:rPr lang="ko-KR" altLang="en-US" sz="1400" b="0" i="0" dirty="0">
                <a:solidFill>
                  <a:srgbClr val="006400"/>
                </a:solidFill>
                <a:effectLst/>
                <a:latin typeface="AppleSDGothicNeo"/>
              </a:rPr>
              <a:t>은 명도</a:t>
            </a:r>
            <a:r>
              <a:rPr lang="en-US" altLang="ko-KR" sz="1400" b="0" i="0" dirty="0">
                <a:solidFill>
                  <a:srgbClr val="006400"/>
                </a:solidFill>
                <a:effectLst/>
                <a:latin typeface="AppleSDGothicNeo"/>
              </a:rPr>
              <a:t>, a</a:t>
            </a:r>
            <a:r>
              <a:rPr lang="ko-KR" altLang="en-US" sz="1400" b="0" i="0" dirty="0">
                <a:solidFill>
                  <a:srgbClr val="006400"/>
                </a:solidFill>
                <a:effectLst/>
                <a:latin typeface="AppleSDGothicNeo"/>
              </a:rPr>
              <a:t>는 </a:t>
            </a:r>
            <a:r>
              <a:rPr lang="en-US" altLang="ko-KR" sz="1400" b="0" i="0" dirty="0">
                <a:solidFill>
                  <a:srgbClr val="006400"/>
                </a:solidFill>
                <a:effectLst/>
                <a:latin typeface="AppleSDGothicNeo"/>
              </a:rPr>
              <a:t>red, green</a:t>
            </a:r>
            <a:r>
              <a:rPr lang="ko-KR" altLang="en-US" sz="1400" b="0" i="0" dirty="0">
                <a:solidFill>
                  <a:srgbClr val="006400"/>
                </a:solidFill>
                <a:effectLst/>
                <a:latin typeface="AppleSDGothicNeo"/>
              </a:rPr>
              <a:t>을 그리고 </a:t>
            </a:r>
            <a:r>
              <a:rPr lang="en-US" altLang="ko-KR" sz="1400" b="0" i="0" dirty="0">
                <a:solidFill>
                  <a:srgbClr val="006400"/>
                </a:solidFill>
                <a:effectLst/>
                <a:latin typeface="AppleSDGothicNeo"/>
              </a:rPr>
              <a:t>b</a:t>
            </a:r>
            <a:r>
              <a:rPr lang="ko-KR" altLang="en-US" sz="1400" b="0" i="0" dirty="0">
                <a:solidFill>
                  <a:srgbClr val="006400"/>
                </a:solidFill>
                <a:effectLst/>
                <a:latin typeface="AppleSDGothicNeo"/>
              </a:rPr>
              <a:t>는 </a:t>
            </a:r>
            <a:r>
              <a:rPr lang="en-US" altLang="ko-KR" sz="1400" b="0" i="0" dirty="0">
                <a:solidFill>
                  <a:srgbClr val="006400"/>
                </a:solidFill>
                <a:effectLst/>
                <a:latin typeface="AppleSDGothicNeo"/>
              </a:rPr>
              <a:t>blue</a:t>
            </a:r>
            <a:r>
              <a:rPr lang="ko-KR" altLang="en-US" sz="1400" b="0" i="0" dirty="0">
                <a:solidFill>
                  <a:srgbClr val="006400"/>
                </a:solidFill>
                <a:effectLst/>
                <a:latin typeface="AppleSDGothicNeo"/>
              </a:rPr>
              <a:t>와 </a:t>
            </a:r>
            <a:r>
              <a:rPr lang="en-US" altLang="ko-KR" sz="1400" b="0" i="0" dirty="0">
                <a:solidFill>
                  <a:srgbClr val="006400"/>
                </a:solidFill>
                <a:effectLst/>
                <a:latin typeface="AppleSDGothicNeo"/>
              </a:rPr>
              <a:t>yellow</a:t>
            </a:r>
            <a:r>
              <a:rPr lang="ko-KR" altLang="en-US" sz="1400" b="0" i="0" dirty="0">
                <a:solidFill>
                  <a:srgbClr val="006400"/>
                </a:solidFill>
                <a:effectLst/>
                <a:latin typeface="AppleSDGothicNeo"/>
              </a:rPr>
              <a:t>를 표현</a:t>
            </a:r>
            <a:br>
              <a:rPr lang="en-US" altLang="ko-KR" sz="1600" b="0" i="0" dirty="0">
                <a:solidFill>
                  <a:srgbClr val="555555"/>
                </a:solidFill>
                <a:effectLst/>
                <a:latin typeface="AppleSDGothicNeo"/>
              </a:rPr>
            </a:br>
            <a:r>
              <a:rPr lang="ko-KR" altLang="en-US" sz="1600" b="0" i="0" dirty="0">
                <a:solidFill>
                  <a:srgbClr val="555555"/>
                </a:solidFill>
                <a:effectLst/>
                <a:latin typeface="AppleSDGothicNeo"/>
              </a:rPr>
              <a:t>장점</a:t>
            </a:r>
            <a:r>
              <a:rPr lang="en-US" altLang="ko-KR" sz="1600" b="0" i="0" dirty="0">
                <a:solidFill>
                  <a:srgbClr val="555555"/>
                </a:solidFill>
                <a:effectLst/>
                <a:latin typeface="AppleSDGothicNeo"/>
              </a:rPr>
              <a:t> </a:t>
            </a:r>
            <a:br>
              <a:rPr lang="en-US" altLang="ko-KR" sz="1600" b="0" i="0" dirty="0">
                <a:solidFill>
                  <a:srgbClr val="555555"/>
                </a:solidFill>
                <a:effectLst/>
                <a:latin typeface="AppleSDGothicNeo"/>
              </a:rPr>
            </a:br>
            <a:r>
              <a:rPr lang="en-US" altLang="ko-KR" sz="1600" b="0" i="0" dirty="0">
                <a:solidFill>
                  <a:srgbClr val="555555"/>
                </a:solidFill>
                <a:effectLst/>
                <a:latin typeface="AppleSDGothicNeo"/>
              </a:rPr>
              <a:t>: </a:t>
            </a:r>
            <a:r>
              <a:rPr lang="ko-KR" altLang="en-US" sz="1600" b="0" i="0" dirty="0">
                <a:solidFill>
                  <a:srgbClr val="555555"/>
                </a:solidFill>
                <a:effectLst/>
                <a:latin typeface="AppleSDGothicNeo"/>
              </a:rPr>
              <a:t>모니터</a:t>
            </a:r>
            <a:r>
              <a:rPr lang="en-US" altLang="ko-KR" sz="1600" b="0" i="0" dirty="0">
                <a:solidFill>
                  <a:srgbClr val="555555"/>
                </a:solidFill>
                <a:effectLst/>
                <a:latin typeface="AppleSDGothicNeo"/>
              </a:rPr>
              <a:t>,</a:t>
            </a:r>
            <a:r>
              <a:rPr lang="ko-KR" altLang="en-US" sz="1600" b="0" i="0" dirty="0">
                <a:solidFill>
                  <a:srgbClr val="555555"/>
                </a:solidFill>
                <a:effectLst/>
                <a:latin typeface="AppleSDGothicNeo"/>
              </a:rPr>
              <a:t> 프린터에 좌우되지 않는 독립적인 방법으로 색상 구현</a:t>
            </a:r>
            <a:endParaRPr lang="en-US" altLang="ko-KR" sz="1600" b="0" i="0" dirty="0">
              <a:solidFill>
                <a:srgbClr val="555555"/>
              </a:solidFill>
              <a:effectLst/>
              <a:latin typeface="AppleSDGothicNeo"/>
            </a:endParaRPr>
          </a:p>
          <a:p>
            <a:pPr algn="l"/>
            <a:r>
              <a:rPr lang="en-US" altLang="ko-KR" sz="1600" b="0" i="0" dirty="0">
                <a:solidFill>
                  <a:srgbClr val="555555"/>
                </a:solidFill>
                <a:effectLst/>
                <a:latin typeface="AppleSDGothicNeo"/>
              </a:rPr>
              <a:t>: RGB</a:t>
            </a:r>
            <a:r>
              <a:rPr lang="ko-KR" altLang="en-US" sz="1600" b="0" i="0" dirty="0">
                <a:solidFill>
                  <a:srgbClr val="555555"/>
                </a:solidFill>
                <a:effectLst/>
                <a:latin typeface="AppleSDGothicNeo"/>
              </a:rPr>
              <a:t>와 </a:t>
            </a:r>
            <a:r>
              <a:rPr lang="en-US" altLang="ko-KR" sz="1600" b="0" i="0" dirty="0">
                <a:solidFill>
                  <a:srgbClr val="555555"/>
                </a:solidFill>
                <a:effectLst/>
                <a:latin typeface="AppleSDGothicNeo"/>
              </a:rPr>
              <a:t>CMYK</a:t>
            </a:r>
            <a:r>
              <a:rPr lang="ko-KR" altLang="en-US" sz="1600" b="0" i="0" dirty="0">
                <a:solidFill>
                  <a:srgbClr val="555555"/>
                </a:solidFill>
                <a:effectLst/>
                <a:latin typeface="AppleSDGothicNeo"/>
              </a:rPr>
              <a:t>의 범위를 모두 포함</a:t>
            </a:r>
            <a:endParaRPr lang="en-US" altLang="ko-KR" sz="1600" b="0" i="0" dirty="0">
              <a:solidFill>
                <a:srgbClr val="555555"/>
              </a:solidFill>
              <a:effectLst/>
              <a:latin typeface="AppleSDGothicNeo"/>
            </a:endParaRPr>
          </a:p>
          <a:p>
            <a:pPr algn="l"/>
            <a:r>
              <a:rPr lang="en-US" altLang="ko-KR" sz="1600" b="0" i="0" dirty="0">
                <a:solidFill>
                  <a:srgbClr val="555555"/>
                </a:solidFill>
                <a:effectLst/>
                <a:latin typeface="AppleSDGothicNeo"/>
              </a:rPr>
              <a:t>: </a:t>
            </a:r>
            <a:r>
              <a:rPr lang="ko-KR" altLang="en-US" sz="1600" b="0" i="0" dirty="0">
                <a:solidFill>
                  <a:srgbClr val="555555"/>
                </a:solidFill>
                <a:effectLst/>
                <a:latin typeface="AppleSDGothicNeo"/>
              </a:rPr>
              <a:t>색상과 빛을 분리하기 때문에 채도 변화 없이 색상대비와 밝기 조절</a:t>
            </a:r>
            <a:endParaRPr lang="en-US" altLang="ko-KR" sz="1600" b="0" i="0" dirty="0">
              <a:solidFill>
                <a:srgbClr val="555555"/>
              </a:solidFill>
              <a:effectLst/>
              <a:latin typeface="AppleSDGothicNeo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D637CC24-1A40-3105-E51F-CDD5EF504B8A}"/>
              </a:ext>
            </a:extLst>
          </p:cNvPr>
          <p:cNvCxnSpPr/>
          <p:nvPr/>
        </p:nvCxnSpPr>
        <p:spPr>
          <a:xfrm>
            <a:off x="5450961" y="1956389"/>
            <a:ext cx="0" cy="4685414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85041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8E2E0C-88E4-F5CA-57A5-84FE8FD10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3C3B9A63-3988-5E5B-EBC1-0F64791A683B}"/>
              </a:ext>
            </a:extLst>
          </p:cNvPr>
          <p:cNvCxnSpPr>
            <a:cxnSpLocks/>
          </p:cNvCxnSpPr>
          <p:nvPr/>
        </p:nvCxnSpPr>
        <p:spPr>
          <a:xfrm>
            <a:off x="1274261" y="3493127"/>
            <a:ext cx="93327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87DB424C-289C-72B6-6988-7F9B88D5CB97}"/>
              </a:ext>
            </a:extLst>
          </p:cNvPr>
          <p:cNvSpPr txBox="1"/>
          <p:nvPr/>
        </p:nvSpPr>
        <p:spPr>
          <a:xfrm>
            <a:off x="515034" y="330846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입력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8A0A70-748C-12C7-DCD5-5ED89263E0A4}"/>
              </a:ext>
            </a:extLst>
          </p:cNvPr>
          <p:cNvSpPr txBox="1"/>
          <p:nvPr/>
        </p:nvSpPr>
        <p:spPr>
          <a:xfrm>
            <a:off x="10719936" y="330846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출력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7BF09AF-EB7C-D2B3-324C-150A7361D48F}"/>
              </a:ext>
            </a:extLst>
          </p:cNvPr>
          <p:cNvSpPr/>
          <p:nvPr/>
        </p:nvSpPr>
        <p:spPr>
          <a:xfrm>
            <a:off x="1892595" y="3014662"/>
            <a:ext cx="1350668" cy="95693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Low </a:t>
            </a:r>
            <a:r>
              <a:rPr lang="ko-KR" altLang="en-US" sz="1400" dirty="0"/>
              <a:t>레벨</a:t>
            </a:r>
            <a:endParaRPr lang="en-US" altLang="ko-KR" sz="1400" dirty="0"/>
          </a:p>
          <a:p>
            <a:pPr algn="ctr"/>
            <a:r>
              <a:rPr lang="ko-KR" altLang="en-US" sz="1400" dirty="0"/>
              <a:t>특징 </a:t>
            </a:r>
            <a:r>
              <a:rPr lang="ko-KR" altLang="en-US" sz="1400" dirty="0" err="1"/>
              <a:t>추출기</a:t>
            </a:r>
            <a:endParaRPr lang="ko-KR" altLang="en-US" sz="14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ED641B9-31AA-6BD9-655E-966B8901BBC1}"/>
              </a:ext>
            </a:extLst>
          </p:cNvPr>
          <p:cNvSpPr/>
          <p:nvPr/>
        </p:nvSpPr>
        <p:spPr>
          <a:xfrm>
            <a:off x="4514351" y="3014662"/>
            <a:ext cx="1350668" cy="95693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mid </a:t>
            </a:r>
            <a:r>
              <a:rPr lang="ko-KR" altLang="en-US" sz="1400" dirty="0"/>
              <a:t>레벨</a:t>
            </a:r>
            <a:endParaRPr lang="en-US" altLang="ko-KR" sz="1400" dirty="0"/>
          </a:p>
          <a:p>
            <a:pPr algn="ctr"/>
            <a:r>
              <a:rPr lang="ko-KR" altLang="en-US" sz="1400" dirty="0"/>
              <a:t>특징 </a:t>
            </a:r>
            <a:r>
              <a:rPr lang="ko-KR" altLang="en-US" sz="1400" dirty="0" err="1"/>
              <a:t>추출기</a:t>
            </a:r>
            <a:endParaRPr lang="ko-KR" altLang="en-US" sz="14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F60ABED-3C05-B011-4386-F3A9F7057FB1}"/>
              </a:ext>
            </a:extLst>
          </p:cNvPr>
          <p:cNvSpPr/>
          <p:nvPr/>
        </p:nvSpPr>
        <p:spPr>
          <a:xfrm>
            <a:off x="4514351" y="4802141"/>
            <a:ext cx="1350668" cy="95693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mid </a:t>
            </a:r>
            <a:r>
              <a:rPr lang="ko-KR" altLang="en-US" sz="1400" dirty="0"/>
              <a:t>레벨</a:t>
            </a:r>
            <a:endParaRPr lang="en-US" altLang="ko-KR" sz="1400" dirty="0"/>
          </a:p>
          <a:p>
            <a:pPr algn="ctr"/>
            <a:r>
              <a:rPr lang="ko-KR" altLang="en-US" sz="1400" dirty="0"/>
              <a:t>특징 </a:t>
            </a:r>
            <a:r>
              <a:rPr lang="ko-KR" altLang="en-US" sz="1400" dirty="0" err="1"/>
              <a:t>추출기</a:t>
            </a:r>
            <a:endParaRPr lang="ko-KR" altLang="en-US" sz="1400" dirty="0"/>
          </a:p>
        </p:txBody>
      </p:sp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664B1D94-69F9-59E9-E539-E89B262173B8}"/>
              </a:ext>
            </a:extLst>
          </p:cNvPr>
          <p:cNvCxnSpPr>
            <a:cxnSpLocks/>
            <a:stCxn id="7" idx="3"/>
            <a:endCxn id="9" idx="1"/>
          </p:cNvCxnSpPr>
          <p:nvPr/>
        </p:nvCxnSpPr>
        <p:spPr>
          <a:xfrm>
            <a:off x="3243263" y="3493127"/>
            <a:ext cx="1271088" cy="178747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09B5D2E-68D7-AF7A-978A-ED1F1FA7C977}"/>
              </a:ext>
            </a:extLst>
          </p:cNvPr>
          <p:cNvSpPr/>
          <p:nvPr/>
        </p:nvSpPr>
        <p:spPr>
          <a:xfrm>
            <a:off x="6731808" y="3014662"/>
            <a:ext cx="1350668" cy="95693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특징</a:t>
            </a:r>
            <a:r>
              <a:rPr lang="en-US" altLang="ko-KR" sz="1400" dirty="0"/>
              <a:t> </a:t>
            </a:r>
            <a:r>
              <a:rPr lang="ko-KR" altLang="en-US" sz="1400" dirty="0"/>
              <a:t>합치기</a:t>
            </a:r>
          </a:p>
        </p:txBody>
      </p: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2F049734-DB4B-0842-4CD4-CFB86FCBCFBE}"/>
              </a:ext>
            </a:extLst>
          </p:cNvPr>
          <p:cNvCxnSpPr>
            <a:cxnSpLocks/>
            <a:stCxn id="9" idx="3"/>
            <a:endCxn id="13" idx="1"/>
          </p:cNvCxnSpPr>
          <p:nvPr/>
        </p:nvCxnSpPr>
        <p:spPr>
          <a:xfrm flipV="1">
            <a:off x="5865019" y="3493127"/>
            <a:ext cx="866789" cy="178747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1C82FF-84C5-AE85-48F5-AD097C920D92}"/>
              </a:ext>
            </a:extLst>
          </p:cNvPr>
          <p:cNvSpPr/>
          <p:nvPr/>
        </p:nvSpPr>
        <p:spPr>
          <a:xfrm>
            <a:off x="8636794" y="3014662"/>
            <a:ext cx="1439746" cy="95693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/>
              <a:t>컬러라이제이션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541741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C559CA-D9B3-5973-1D15-28DC752AD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학습</a:t>
            </a:r>
            <a:r>
              <a:rPr lang="en-US" altLang="ko-KR" dirty="0"/>
              <a:t> </a:t>
            </a:r>
            <a:r>
              <a:rPr lang="ko-KR" altLang="en-US" dirty="0"/>
              <a:t>과정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A88F8A5B-CAD2-7FC0-15DD-2D166B5AF5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00222" y="2856614"/>
            <a:ext cx="9590569" cy="2502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F5D62C3-6013-37A0-7B60-D8D3F17FCB25}"/>
              </a:ext>
            </a:extLst>
          </p:cNvPr>
          <p:cNvSpPr txBox="1"/>
          <p:nvPr/>
        </p:nvSpPr>
        <p:spPr>
          <a:xfrm>
            <a:off x="1049079" y="1087421"/>
            <a:ext cx="1009384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Input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으로 흑백의 이미지가 입력되고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, output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으로 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AppleSDGothicNeo"/>
              </a:rPr>
              <a:t>색차</a:t>
            </a:r>
            <a:r>
              <a:rPr lang="en-US" altLang="ko-KR" dirty="0">
                <a:solidFill>
                  <a:srgbClr val="555555"/>
                </a:solidFill>
                <a:latin typeface="AppleSDGothicNeo"/>
              </a:rPr>
              <a:t>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이미지가 출력됨</a:t>
            </a:r>
            <a:endParaRPr lang="en-US" altLang="ko-KR" b="0" i="0" dirty="0">
              <a:solidFill>
                <a:srgbClr val="555555"/>
              </a:solidFill>
              <a:effectLst/>
              <a:latin typeface="AppleSDGothicNeo"/>
            </a:endParaRPr>
          </a:p>
          <a:p>
            <a:pPr algn="ctr"/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출력된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output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은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ground truth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와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MSE loss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계산하고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,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backpropagate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되면서 학습함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900953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E0D58B-37DD-3DFF-CC3C-DA066292E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648A867-9E29-980E-53D8-FD6397236B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6538" y="0"/>
            <a:ext cx="91789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17580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7816F9-8546-621B-4423-8220D0D02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A7D949-42AB-1318-77A8-118907B7C3BB}"/>
              </a:ext>
            </a:extLst>
          </p:cNvPr>
          <p:cNvSpPr txBox="1"/>
          <p:nvPr/>
        </p:nvSpPr>
        <p:spPr>
          <a:xfrm>
            <a:off x="134754" y="1307021"/>
            <a:ext cx="4485372" cy="21246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Noto Sans Light"/>
              </a:rPr>
              <a:t>-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Light"/>
              </a:rPr>
              <a:t>한계 또한 존재함</a:t>
            </a:r>
            <a:endParaRPr lang="en-US" altLang="ko-KR" b="0" i="0" dirty="0">
              <a:solidFill>
                <a:srgbClr val="000000"/>
              </a:solidFill>
              <a:effectLst/>
              <a:latin typeface="Noto Sans Light"/>
            </a:endParaRPr>
          </a:p>
          <a:p>
            <a:pPr>
              <a:lnSpc>
                <a:spcPct val="150000"/>
              </a:lnSpc>
              <a:buFontTx/>
              <a:buChar char="-"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Noto Sans Light"/>
              </a:rPr>
              <a:t>data-driven task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Light"/>
              </a:rPr>
              <a:t>이기 때문에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Light"/>
              </a:rPr>
              <a:t>train data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Light"/>
              </a:rPr>
              <a:t>와 유사한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Light"/>
              </a:rPr>
              <a:t>image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Light"/>
              </a:rPr>
              <a:t>만 정확히 채색할 수 있음</a:t>
            </a:r>
            <a:br>
              <a:rPr lang="en-US" altLang="ko-KR" dirty="0">
                <a:solidFill>
                  <a:srgbClr val="000000"/>
                </a:solidFill>
                <a:latin typeface="Noto Sans Light"/>
              </a:rPr>
            </a:br>
            <a:r>
              <a:rPr lang="en-US" altLang="ko-KR" dirty="0">
                <a:solidFill>
                  <a:srgbClr val="000000"/>
                </a:solidFill>
                <a:latin typeface="Noto Sans Light"/>
              </a:rPr>
              <a:t>-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Light"/>
              </a:rPr>
              <a:t>남성의 셔츠처럼 어느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Noto Sans Light"/>
              </a:rPr>
              <a:t>색이어도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Light"/>
              </a:rPr>
              <a:t> 가능한 모호한 범주의 경우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Light"/>
              </a:rPr>
              <a:t>train data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Light"/>
              </a:rPr>
              <a:t>에 단순히 의존</a:t>
            </a:r>
            <a:endParaRPr lang="ko-KR" alt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EAAA2669-A7B8-AD54-FF88-998250DBB8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0796" y="1093887"/>
            <a:ext cx="7310770" cy="5228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70793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FC11CD-42C5-A473-2998-9F5324156B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7C73031-FA9B-A3B7-EB8B-04609DCAA5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5882" y="0"/>
            <a:ext cx="71802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7853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440B45-DA6C-6341-1FC1-5A824399CD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2D3FDD0-F03C-BF59-27F0-B601E012BE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97" t="34729" r="15756" b="25788"/>
          <a:stretch/>
        </p:blipFill>
        <p:spPr bwMode="auto">
          <a:xfrm>
            <a:off x="0" y="2211571"/>
            <a:ext cx="11857586" cy="3841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70EC6E3-8060-F944-6C23-CDB9661F05E8}"/>
              </a:ext>
            </a:extLst>
          </p:cNvPr>
          <p:cNvSpPr txBox="1"/>
          <p:nvPr/>
        </p:nvSpPr>
        <p:spPr>
          <a:xfrm>
            <a:off x="2509284" y="1682844"/>
            <a:ext cx="71734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Lab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방식이 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ground truth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와 비교했을 때 가장 유사하게 색이 복원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650139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B95308-02AB-2C1E-372C-F3717B527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채색을 학습하는 방법</a:t>
            </a:r>
            <a:r>
              <a:rPr lang="en-US" altLang="ko-KR" dirty="0"/>
              <a:t>	</a:t>
            </a:r>
            <a:endParaRPr lang="ko-KR" alt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B92C8DBE-D356-1381-B7F5-C367802532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337004" y="4416943"/>
            <a:ext cx="4848446" cy="2323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66BE6BC-852C-16B9-A4BA-52A79C15C5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37190" y="4416944"/>
            <a:ext cx="4848446" cy="2323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71DFE51-623C-9B83-828B-15B7E3EE4B7B}"/>
              </a:ext>
            </a:extLst>
          </p:cNvPr>
          <p:cNvSpPr txBox="1"/>
          <p:nvPr/>
        </p:nvSpPr>
        <p:spPr>
          <a:xfrm>
            <a:off x="380997" y="2176593"/>
            <a:ext cx="5405647" cy="107721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lang="en-US" altLang="ko-KR" sz="1600" b="0" i="0" dirty="0">
                <a:solidFill>
                  <a:srgbClr val="555555"/>
                </a:solidFill>
                <a:effectLst/>
                <a:latin typeface="AppleSDGothicNeo"/>
              </a:rPr>
              <a:t>(</a:t>
            </a:r>
            <a:r>
              <a:rPr lang="ko-KR" altLang="en-US" sz="1600" b="0" i="0" dirty="0">
                <a:solidFill>
                  <a:srgbClr val="555555"/>
                </a:solidFill>
                <a:effectLst/>
                <a:latin typeface="AppleSDGothicNeo"/>
              </a:rPr>
              <a:t>방법</a:t>
            </a:r>
            <a:r>
              <a:rPr lang="en-US" altLang="ko-KR" sz="1600" b="0" i="0" dirty="0">
                <a:solidFill>
                  <a:srgbClr val="555555"/>
                </a:solidFill>
                <a:effectLst/>
                <a:latin typeface="AppleSDGothicNeo"/>
              </a:rPr>
              <a:t>)</a:t>
            </a:r>
            <a:r>
              <a:rPr lang="ko-KR" altLang="en-US" sz="1600" b="0" i="0" dirty="0">
                <a:solidFill>
                  <a:srgbClr val="555555"/>
                </a:solidFill>
                <a:effectLst/>
                <a:latin typeface="AppleSDGothicNeo"/>
              </a:rPr>
              <a:t> 사용자가 미리 사진에 어떤 색을 칠할지 정해주면</a:t>
            </a:r>
            <a:r>
              <a:rPr lang="en-US" altLang="ko-KR" sz="1600" b="0" i="0" dirty="0">
                <a:solidFill>
                  <a:srgbClr val="555555"/>
                </a:solidFill>
                <a:effectLst/>
                <a:latin typeface="AppleSDGothicNeo"/>
              </a:rPr>
              <a:t>,</a:t>
            </a:r>
            <a:br>
              <a:rPr lang="en-US" altLang="ko-KR" sz="1600" b="0" i="0" dirty="0">
                <a:solidFill>
                  <a:srgbClr val="555555"/>
                </a:solidFill>
                <a:effectLst/>
                <a:latin typeface="AppleSDGothicNeo"/>
              </a:rPr>
            </a:br>
            <a:r>
              <a:rPr lang="en-US" altLang="ko-KR" sz="1600" b="0" i="0" dirty="0">
                <a:solidFill>
                  <a:srgbClr val="555555"/>
                </a:solidFill>
                <a:effectLst/>
                <a:latin typeface="AppleSDGothicNeo"/>
              </a:rPr>
              <a:t>            </a:t>
            </a:r>
            <a:r>
              <a:rPr lang="ko-KR" altLang="en-US" sz="1600" b="0" i="0" dirty="0">
                <a:solidFill>
                  <a:srgbClr val="555555"/>
                </a:solidFill>
                <a:effectLst/>
                <a:latin typeface="AppleSDGothicNeo"/>
              </a:rPr>
              <a:t>학습 후 적절하게 채색하는 방법</a:t>
            </a:r>
            <a:endParaRPr lang="en-US" altLang="ko-KR" sz="1600" b="0" i="0" dirty="0">
              <a:solidFill>
                <a:srgbClr val="555555"/>
              </a:solidFill>
              <a:effectLst/>
              <a:latin typeface="AppleSDGothicNeo"/>
            </a:endParaRPr>
          </a:p>
          <a:p>
            <a:pPr algn="l"/>
            <a:endParaRPr lang="en-US" altLang="ko-KR" sz="1600" dirty="0">
              <a:solidFill>
                <a:srgbClr val="555555"/>
              </a:solidFill>
              <a:latin typeface="AppleSDGothicNeo"/>
            </a:endParaRPr>
          </a:p>
          <a:p>
            <a:pPr algn="l"/>
            <a:r>
              <a:rPr lang="en-US" altLang="ko-KR" sz="1600" b="0" i="0" dirty="0">
                <a:solidFill>
                  <a:srgbClr val="555555"/>
                </a:solidFill>
                <a:effectLst/>
                <a:latin typeface="AppleSDGothicNeo"/>
              </a:rPr>
              <a:t>(</a:t>
            </a:r>
            <a:r>
              <a:rPr lang="ko-KR" altLang="en-US" sz="1600" b="0" i="0" dirty="0">
                <a:solidFill>
                  <a:srgbClr val="555555"/>
                </a:solidFill>
                <a:effectLst/>
                <a:latin typeface="AppleSDGothicNeo"/>
              </a:rPr>
              <a:t>단점</a:t>
            </a:r>
            <a:r>
              <a:rPr lang="en-US" altLang="ko-KR" sz="1600" b="0" i="0" dirty="0">
                <a:solidFill>
                  <a:srgbClr val="555555"/>
                </a:solidFill>
                <a:effectLst/>
                <a:latin typeface="AppleSDGothicNeo"/>
              </a:rPr>
              <a:t>) user</a:t>
            </a:r>
            <a:r>
              <a:rPr lang="ko-KR" altLang="en-US" sz="1600" b="0" i="0" dirty="0">
                <a:solidFill>
                  <a:srgbClr val="555555"/>
                </a:solidFill>
                <a:effectLst/>
                <a:latin typeface="AppleSDGothicNeo"/>
              </a:rPr>
              <a:t>의 입력에 대해서 강한 의존성</a:t>
            </a:r>
            <a:endParaRPr lang="en-US" altLang="ko-KR" sz="1600" b="0" i="0" dirty="0">
              <a:solidFill>
                <a:srgbClr val="006400"/>
              </a:solidFill>
              <a:effectLst/>
              <a:latin typeface="AppleSDGothicNeo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6D48D446-6560-9DD5-58CA-3E7081B2E9C0}"/>
              </a:ext>
            </a:extLst>
          </p:cNvPr>
          <p:cNvCxnSpPr/>
          <p:nvPr/>
        </p:nvCxnSpPr>
        <p:spPr>
          <a:xfrm>
            <a:off x="765958" y="2029761"/>
            <a:ext cx="386541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D7AE32B-3251-60D3-5E2A-8B4089BA8DF0}"/>
              </a:ext>
            </a:extLst>
          </p:cNvPr>
          <p:cNvSpPr txBox="1"/>
          <p:nvPr/>
        </p:nvSpPr>
        <p:spPr>
          <a:xfrm>
            <a:off x="890650" y="1660429"/>
            <a:ext cx="33429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scribble-based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FF673DDE-4412-5503-D2F8-2CC63DDB4961}"/>
              </a:ext>
            </a:extLst>
          </p:cNvPr>
          <p:cNvCxnSpPr/>
          <p:nvPr/>
        </p:nvCxnSpPr>
        <p:spPr>
          <a:xfrm>
            <a:off x="7478647" y="2029761"/>
            <a:ext cx="386541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AAE3941-0E14-9BFA-9B08-A3F6170195BD}"/>
              </a:ext>
            </a:extLst>
          </p:cNvPr>
          <p:cNvSpPr txBox="1"/>
          <p:nvPr/>
        </p:nvSpPr>
        <p:spPr>
          <a:xfrm>
            <a:off x="7603339" y="1660429"/>
            <a:ext cx="33429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Reference image-based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992B36-5F3B-1F2A-3A20-4B74B7533E07}"/>
              </a:ext>
            </a:extLst>
          </p:cNvPr>
          <p:cNvSpPr txBox="1"/>
          <p:nvPr/>
        </p:nvSpPr>
        <p:spPr>
          <a:xfrm>
            <a:off x="6264346" y="2176593"/>
            <a:ext cx="5423280" cy="15696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lang="en-US" altLang="ko-KR" sz="1600" b="0" i="0" dirty="0">
                <a:solidFill>
                  <a:srgbClr val="555555"/>
                </a:solidFill>
                <a:effectLst/>
                <a:latin typeface="AppleSDGothicNeo"/>
              </a:rPr>
              <a:t>(</a:t>
            </a:r>
            <a:r>
              <a:rPr lang="ko-KR" altLang="en-US" sz="1600" b="0" i="0" dirty="0">
                <a:solidFill>
                  <a:srgbClr val="555555"/>
                </a:solidFill>
                <a:effectLst/>
                <a:latin typeface="AppleSDGothicNeo"/>
              </a:rPr>
              <a:t>방법</a:t>
            </a:r>
            <a:r>
              <a:rPr lang="en-US" altLang="ko-KR" sz="1600" b="0" i="0" dirty="0">
                <a:solidFill>
                  <a:srgbClr val="555555"/>
                </a:solidFill>
                <a:effectLst/>
                <a:latin typeface="AppleSDGothicNeo"/>
              </a:rPr>
              <a:t>)</a:t>
            </a:r>
            <a:r>
              <a:rPr lang="ko-KR" altLang="en-US" sz="1600" b="0" i="0" dirty="0">
                <a:solidFill>
                  <a:srgbClr val="555555"/>
                </a:solidFill>
                <a:effectLst/>
                <a:latin typeface="AppleSDGothicNeo"/>
              </a:rPr>
              <a:t> 입력과 비슷한 레퍼런스 이미지를 통해 학습 후</a:t>
            </a:r>
            <a:br>
              <a:rPr lang="en-US" altLang="ko-KR" sz="1600" b="0" i="0" dirty="0">
                <a:solidFill>
                  <a:srgbClr val="555555"/>
                </a:solidFill>
                <a:effectLst/>
                <a:latin typeface="AppleSDGothicNeo"/>
              </a:rPr>
            </a:br>
            <a:r>
              <a:rPr lang="en-US" altLang="ko-KR" sz="1600" b="0" i="0" dirty="0">
                <a:solidFill>
                  <a:srgbClr val="555555"/>
                </a:solidFill>
                <a:effectLst/>
                <a:latin typeface="AppleSDGothicNeo"/>
              </a:rPr>
              <a:t>             </a:t>
            </a:r>
            <a:r>
              <a:rPr lang="ko-KR" altLang="en-US" sz="1600" b="0" i="0" dirty="0">
                <a:solidFill>
                  <a:srgbClr val="555555"/>
                </a:solidFill>
                <a:effectLst/>
                <a:latin typeface="AppleSDGothicNeo"/>
              </a:rPr>
              <a:t>적절한 채색을 하는 방법</a:t>
            </a:r>
            <a:br>
              <a:rPr lang="en-US" altLang="ko-KR" sz="1600" b="0" i="0" dirty="0">
                <a:solidFill>
                  <a:srgbClr val="555555"/>
                </a:solidFill>
                <a:effectLst/>
                <a:latin typeface="AppleSDGothicNeo"/>
              </a:rPr>
            </a:br>
            <a:endParaRPr lang="en-US" altLang="ko-KR" sz="1600" dirty="0">
              <a:solidFill>
                <a:srgbClr val="555555"/>
              </a:solidFill>
              <a:latin typeface="AppleSDGothicNeo"/>
            </a:endParaRPr>
          </a:p>
          <a:p>
            <a:pPr algn="l"/>
            <a:r>
              <a:rPr lang="en-US" altLang="ko-KR" sz="1600" b="0" i="0" dirty="0">
                <a:solidFill>
                  <a:srgbClr val="555555"/>
                </a:solidFill>
                <a:effectLst/>
                <a:latin typeface="AppleSDGothicNeo"/>
              </a:rPr>
              <a:t>(</a:t>
            </a:r>
            <a:r>
              <a:rPr lang="ko-KR" altLang="en-US" sz="1600" b="0" i="0" dirty="0">
                <a:solidFill>
                  <a:srgbClr val="555555"/>
                </a:solidFill>
                <a:effectLst/>
                <a:latin typeface="AppleSDGothicNeo"/>
              </a:rPr>
              <a:t>단점</a:t>
            </a:r>
            <a:r>
              <a:rPr lang="en-US" altLang="ko-KR" sz="1600" b="0" i="0" dirty="0">
                <a:solidFill>
                  <a:srgbClr val="555555"/>
                </a:solidFill>
                <a:effectLst/>
                <a:latin typeface="AppleSDGothicNeo"/>
              </a:rPr>
              <a:t>) </a:t>
            </a:r>
            <a:r>
              <a:rPr lang="ko-KR" altLang="en-US" sz="1600" b="0" i="0" dirty="0">
                <a:solidFill>
                  <a:srgbClr val="555555"/>
                </a:solidFill>
                <a:effectLst/>
                <a:latin typeface="AppleSDGothicNeo"/>
              </a:rPr>
              <a:t>입력과 비슷한 </a:t>
            </a:r>
            <a:r>
              <a:rPr lang="en-US" altLang="ko-KR" sz="1600" b="0" i="0" dirty="0">
                <a:solidFill>
                  <a:srgbClr val="555555"/>
                </a:solidFill>
                <a:effectLst/>
                <a:latin typeface="AppleSDGothicNeo"/>
              </a:rPr>
              <a:t>reference </a:t>
            </a:r>
            <a:r>
              <a:rPr lang="ko-KR" altLang="en-US" sz="1600" b="0" i="0" dirty="0">
                <a:solidFill>
                  <a:srgbClr val="555555"/>
                </a:solidFill>
                <a:effectLst/>
                <a:latin typeface="AppleSDGothicNeo"/>
              </a:rPr>
              <a:t>이미지를 찾기 위해 </a:t>
            </a:r>
            <a:br>
              <a:rPr lang="en-US" altLang="ko-KR" sz="1600" b="0" i="0" dirty="0">
                <a:solidFill>
                  <a:srgbClr val="555555"/>
                </a:solidFill>
                <a:effectLst/>
                <a:latin typeface="AppleSDGothicNeo"/>
              </a:rPr>
            </a:br>
            <a:r>
              <a:rPr lang="en-US" altLang="ko-KR" sz="1600" b="0" i="0" dirty="0">
                <a:solidFill>
                  <a:srgbClr val="555555"/>
                </a:solidFill>
                <a:effectLst/>
                <a:latin typeface="AppleSDGothicNeo"/>
              </a:rPr>
              <a:t>             </a:t>
            </a:r>
            <a:r>
              <a:rPr lang="ko-KR" altLang="en-US" sz="1600" b="0" i="0" dirty="0">
                <a:solidFill>
                  <a:srgbClr val="555555"/>
                </a:solidFill>
                <a:effectLst/>
                <a:latin typeface="AppleSDGothicNeo"/>
              </a:rPr>
              <a:t>사람이 적절한 전처리를 수행해야 한다는 것에 있어 </a:t>
            </a:r>
            <a:br>
              <a:rPr lang="en-US" altLang="ko-KR" sz="1600" b="0" i="0" dirty="0">
                <a:solidFill>
                  <a:srgbClr val="555555"/>
                </a:solidFill>
                <a:effectLst/>
                <a:latin typeface="AppleSDGothicNeo"/>
              </a:rPr>
            </a:br>
            <a:r>
              <a:rPr lang="en-US" altLang="ko-KR" sz="1600" b="0" i="0" dirty="0">
                <a:solidFill>
                  <a:srgbClr val="555555"/>
                </a:solidFill>
                <a:effectLst/>
                <a:latin typeface="AppleSDGothicNeo"/>
              </a:rPr>
              <a:t>             </a:t>
            </a:r>
            <a:r>
              <a:rPr lang="ko-KR" altLang="en-US" sz="1600" b="0" i="0" dirty="0">
                <a:solidFill>
                  <a:srgbClr val="555555"/>
                </a:solidFill>
                <a:effectLst/>
                <a:latin typeface="AppleSDGothicNeo"/>
              </a:rPr>
              <a:t>좋지</a:t>
            </a:r>
            <a:r>
              <a:rPr lang="en-US" altLang="ko-KR" sz="1600" b="0" i="0" dirty="0">
                <a:solidFill>
                  <a:srgbClr val="555555"/>
                </a:solidFill>
                <a:effectLst/>
                <a:latin typeface="AppleSDGothicNeo"/>
              </a:rPr>
              <a:t> </a:t>
            </a:r>
            <a:r>
              <a:rPr lang="ko-KR" altLang="en-US" sz="1600" b="0" i="0" dirty="0">
                <a:solidFill>
                  <a:srgbClr val="555555"/>
                </a:solidFill>
                <a:effectLst/>
                <a:latin typeface="AppleSDGothicNeo"/>
              </a:rPr>
              <a:t>않음</a:t>
            </a:r>
            <a:endParaRPr lang="en-US" altLang="ko-KR" sz="1600" b="0" i="0" dirty="0">
              <a:solidFill>
                <a:srgbClr val="006400"/>
              </a:solidFill>
              <a:effectLst/>
              <a:latin typeface="AppleSDGothicNeo"/>
            </a:endParaRPr>
          </a:p>
        </p:txBody>
      </p:sp>
    </p:spTree>
    <p:extLst>
      <p:ext uri="{BB962C8B-B14F-4D97-AF65-F5344CB8AC3E}">
        <p14:creationId xmlns:p14="http://schemas.microsoft.com/office/powerpoint/2010/main" val="42929027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B95308-02AB-2C1E-372C-F3717B527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채색을 학습하는 방법</a:t>
            </a:r>
            <a:r>
              <a:rPr lang="en-US" altLang="ko-KR" dirty="0"/>
              <a:t>	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1DFE51-623C-9B83-828B-15B7E3EE4B7B}"/>
              </a:ext>
            </a:extLst>
          </p:cNvPr>
          <p:cNvSpPr txBox="1"/>
          <p:nvPr/>
        </p:nvSpPr>
        <p:spPr>
          <a:xfrm>
            <a:off x="380997" y="2176593"/>
            <a:ext cx="10592002" cy="107721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lang="en-US" altLang="ko-KR" sz="1600" b="0" i="0" dirty="0">
                <a:solidFill>
                  <a:srgbClr val="555555"/>
                </a:solidFill>
                <a:effectLst/>
                <a:latin typeface="AppleSDGothicNeo"/>
              </a:rPr>
              <a:t>(</a:t>
            </a:r>
            <a:r>
              <a:rPr lang="ko-KR" altLang="en-US" sz="1600" b="0" i="0" dirty="0">
                <a:solidFill>
                  <a:srgbClr val="555555"/>
                </a:solidFill>
                <a:effectLst/>
                <a:latin typeface="AppleSDGothicNeo"/>
              </a:rPr>
              <a:t>방법</a:t>
            </a:r>
            <a:r>
              <a:rPr lang="en-US" altLang="ko-KR" sz="1600" b="0" i="0" dirty="0">
                <a:solidFill>
                  <a:srgbClr val="555555"/>
                </a:solidFill>
                <a:effectLst/>
                <a:latin typeface="AppleSDGothicNeo"/>
              </a:rPr>
              <a:t>)</a:t>
            </a:r>
            <a:r>
              <a:rPr lang="ko-KR" altLang="en-US" sz="1600" b="0" i="0" dirty="0">
                <a:solidFill>
                  <a:srgbClr val="555555"/>
                </a:solidFill>
                <a:effectLst/>
                <a:latin typeface="AppleSDGothicNeo"/>
              </a:rPr>
              <a:t> 입력 이미지를 각각의 </a:t>
            </a:r>
            <a:r>
              <a:rPr lang="en-US" altLang="ko-KR" sz="1600" b="0" i="0" dirty="0">
                <a:solidFill>
                  <a:srgbClr val="555555"/>
                </a:solidFill>
                <a:effectLst/>
                <a:latin typeface="AppleSDGothicNeo"/>
              </a:rPr>
              <a:t>patch</a:t>
            </a:r>
            <a:r>
              <a:rPr lang="ko-KR" altLang="en-US" sz="1600" b="0" i="0" dirty="0">
                <a:solidFill>
                  <a:srgbClr val="555555"/>
                </a:solidFill>
                <a:effectLst/>
                <a:latin typeface="AppleSDGothicNeo"/>
              </a:rPr>
              <a:t>들로 나누고</a:t>
            </a:r>
            <a:r>
              <a:rPr lang="en-US" altLang="ko-KR" sz="1600" b="0" i="0" dirty="0">
                <a:solidFill>
                  <a:srgbClr val="555555"/>
                </a:solidFill>
                <a:effectLst/>
                <a:latin typeface="AppleSDGothicNeo"/>
              </a:rPr>
              <a:t>,</a:t>
            </a:r>
            <a:r>
              <a:rPr lang="ko-KR" altLang="en-US" sz="1600" b="0" i="0" dirty="0">
                <a:solidFill>
                  <a:srgbClr val="555555"/>
                </a:solidFill>
                <a:effectLst/>
                <a:latin typeface="AppleSDGothicNeo"/>
              </a:rPr>
              <a:t> 그 </a:t>
            </a:r>
            <a:r>
              <a:rPr lang="en-US" altLang="ko-KR" sz="1600" b="0" i="0" dirty="0">
                <a:solidFill>
                  <a:srgbClr val="555555"/>
                </a:solidFill>
                <a:effectLst/>
                <a:latin typeface="AppleSDGothicNeo"/>
              </a:rPr>
              <a:t>patch</a:t>
            </a:r>
            <a:r>
              <a:rPr lang="ko-KR" altLang="en-US" sz="1600" b="0" i="0" dirty="0">
                <a:solidFill>
                  <a:srgbClr val="555555"/>
                </a:solidFill>
                <a:effectLst/>
                <a:latin typeface="AppleSDGothicNeo"/>
              </a:rPr>
              <a:t>를 입력으로 하는 작은 </a:t>
            </a:r>
            <a:r>
              <a:rPr lang="ko-KR" altLang="en-US" sz="1600" b="0" i="0" dirty="0" err="1">
                <a:solidFill>
                  <a:srgbClr val="555555"/>
                </a:solidFill>
                <a:effectLst/>
                <a:latin typeface="AppleSDGothicNeo"/>
              </a:rPr>
              <a:t>뉴럴</a:t>
            </a:r>
            <a:r>
              <a:rPr lang="ko-KR" altLang="en-US" sz="1600" b="0" i="0" dirty="0">
                <a:solidFill>
                  <a:srgbClr val="555555"/>
                </a:solidFill>
                <a:effectLst/>
                <a:latin typeface="AppleSDGothicNeo"/>
              </a:rPr>
              <a:t> 네트워크를 통해 </a:t>
            </a:r>
            <a:r>
              <a:rPr lang="en-US" altLang="ko-KR" sz="1600" b="0" i="0" dirty="0">
                <a:solidFill>
                  <a:srgbClr val="555555"/>
                </a:solidFill>
                <a:effectLst/>
                <a:latin typeface="AppleSDGothicNeo"/>
              </a:rPr>
              <a:t>feature</a:t>
            </a:r>
            <a:r>
              <a:rPr lang="ko-KR" altLang="en-US" sz="1600" b="0" i="0" dirty="0">
                <a:solidFill>
                  <a:srgbClr val="555555"/>
                </a:solidFill>
                <a:effectLst/>
                <a:latin typeface="AppleSDGothicNeo"/>
              </a:rPr>
              <a:t>를 얻음</a:t>
            </a:r>
            <a:r>
              <a:rPr lang="en-US" altLang="ko-KR" sz="1600" b="0" i="0" dirty="0">
                <a:solidFill>
                  <a:srgbClr val="555555"/>
                </a:solidFill>
                <a:effectLst/>
                <a:latin typeface="AppleSDGothicNeo"/>
              </a:rPr>
              <a:t> </a:t>
            </a:r>
            <a:br>
              <a:rPr lang="en-US" altLang="ko-KR" sz="1600" b="0" i="0" dirty="0">
                <a:solidFill>
                  <a:srgbClr val="555555"/>
                </a:solidFill>
                <a:effectLst/>
                <a:latin typeface="AppleSDGothicNeo"/>
              </a:rPr>
            </a:br>
            <a:r>
              <a:rPr lang="en-US" altLang="ko-KR" sz="1600" b="0" i="0" dirty="0">
                <a:solidFill>
                  <a:srgbClr val="555555"/>
                </a:solidFill>
                <a:effectLst/>
                <a:latin typeface="AppleSDGothicNeo"/>
              </a:rPr>
              <a:t>            </a:t>
            </a:r>
            <a:r>
              <a:rPr lang="ko-KR" altLang="en-US" sz="1600" b="0" i="0" dirty="0">
                <a:solidFill>
                  <a:srgbClr val="555555"/>
                </a:solidFill>
                <a:effectLst/>
                <a:latin typeface="AppleSDGothicNeo"/>
              </a:rPr>
              <a:t>이렇게 얻어진 </a:t>
            </a:r>
            <a:r>
              <a:rPr lang="en-US" altLang="ko-KR" sz="1600" b="0" i="0" dirty="0">
                <a:solidFill>
                  <a:srgbClr val="555555"/>
                </a:solidFill>
                <a:effectLst/>
                <a:latin typeface="AppleSDGothicNeo"/>
              </a:rPr>
              <a:t>feature</a:t>
            </a:r>
            <a:r>
              <a:rPr lang="ko-KR" altLang="en-US" sz="1600" b="0" i="0" dirty="0">
                <a:solidFill>
                  <a:srgbClr val="555555"/>
                </a:solidFill>
                <a:effectLst/>
                <a:latin typeface="AppleSDGothicNeo"/>
              </a:rPr>
              <a:t>로 최종적으로 채색함</a:t>
            </a:r>
            <a:endParaRPr lang="en-US" altLang="ko-KR" sz="1600" b="0" i="0" dirty="0">
              <a:solidFill>
                <a:srgbClr val="555555"/>
              </a:solidFill>
              <a:effectLst/>
              <a:latin typeface="AppleSDGothicNeo"/>
            </a:endParaRPr>
          </a:p>
          <a:p>
            <a:pPr algn="l"/>
            <a:endParaRPr lang="en-US" altLang="ko-KR" sz="1600" dirty="0">
              <a:solidFill>
                <a:srgbClr val="555555"/>
              </a:solidFill>
              <a:latin typeface="AppleSDGothicNeo"/>
            </a:endParaRPr>
          </a:p>
          <a:p>
            <a:pPr algn="l"/>
            <a:r>
              <a:rPr lang="en-US" altLang="ko-KR" sz="1600" b="0" i="0" dirty="0">
                <a:solidFill>
                  <a:srgbClr val="555555"/>
                </a:solidFill>
                <a:effectLst/>
                <a:latin typeface="AppleSDGothicNeo"/>
              </a:rPr>
              <a:t>(</a:t>
            </a:r>
            <a:r>
              <a:rPr lang="ko-KR" altLang="en-US" sz="1600" b="0" i="0" dirty="0">
                <a:solidFill>
                  <a:srgbClr val="555555"/>
                </a:solidFill>
                <a:effectLst/>
                <a:latin typeface="AppleSDGothicNeo"/>
              </a:rPr>
              <a:t>단점</a:t>
            </a:r>
            <a:r>
              <a:rPr lang="en-US" altLang="ko-KR" sz="1600" b="0" i="0" dirty="0">
                <a:solidFill>
                  <a:srgbClr val="555555"/>
                </a:solidFill>
                <a:effectLst/>
                <a:latin typeface="AppleSDGothicNeo"/>
              </a:rPr>
              <a:t>) </a:t>
            </a:r>
            <a:r>
              <a:rPr lang="ko-KR" altLang="en-US" sz="1600" b="0" i="0" dirty="0">
                <a:solidFill>
                  <a:srgbClr val="555555"/>
                </a:solidFill>
                <a:effectLst/>
                <a:latin typeface="AppleSDGothicNeo"/>
              </a:rPr>
              <a:t>이미지를 구분하기 위한 알고리즘이 </a:t>
            </a:r>
            <a:r>
              <a:rPr lang="ko-KR" altLang="en-US" sz="1600" b="0" i="0" dirty="0" err="1">
                <a:solidFill>
                  <a:srgbClr val="555555"/>
                </a:solidFill>
                <a:effectLst/>
                <a:latin typeface="AppleSDGothicNeo"/>
              </a:rPr>
              <a:t>제데로</a:t>
            </a:r>
            <a:r>
              <a:rPr lang="ko-KR" altLang="en-US" sz="1600" b="0" i="0" dirty="0">
                <a:solidFill>
                  <a:srgbClr val="555555"/>
                </a:solidFill>
                <a:effectLst/>
                <a:latin typeface="AppleSDGothicNeo"/>
              </a:rPr>
              <a:t> 작동하지 않으면 채색성능이 떨어질 수 있음</a:t>
            </a:r>
            <a:endParaRPr lang="en-US" altLang="ko-KR" sz="1600" b="0" i="0" dirty="0">
              <a:solidFill>
                <a:srgbClr val="006400"/>
              </a:solidFill>
              <a:effectLst/>
              <a:latin typeface="AppleSDGothicNeo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6D48D446-6560-9DD5-58CA-3E7081B2E9C0}"/>
              </a:ext>
            </a:extLst>
          </p:cNvPr>
          <p:cNvCxnSpPr/>
          <p:nvPr/>
        </p:nvCxnSpPr>
        <p:spPr>
          <a:xfrm>
            <a:off x="3744289" y="2029761"/>
            <a:ext cx="386541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D7AE32B-3251-60D3-5E2A-8B4089BA8DF0}"/>
              </a:ext>
            </a:extLst>
          </p:cNvPr>
          <p:cNvSpPr txBox="1"/>
          <p:nvPr/>
        </p:nvSpPr>
        <p:spPr>
          <a:xfrm>
            <a:off x="4005547" y="1660429"/>
            <a:ext cx="33429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automatic colorization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3794A8A8-CACF-FA20-4261-D9B5972B5A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554"/>
          <a:stretch/>
        </p:blipFill>
        <p:spPr bwMode="auto">
          <a:xfrm>
            <a:off x="1176998" y="3738866"/>
            <a:ext cx="9000000" cy="2401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82512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2E113E-7D89-7662-4D1A-D14C8653FA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컨셉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546F569D-F367-CEA7-5683-2FDE41702B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28" t="43101" r="16569" b="2429"/>
          <a:stretch/>
        </p:blipFill>
        <p:spPr bwMode="auto">
          <a:xfrm>
            <a:off x="7123813" y="2559720"/>
            <a:ext cx="3877340" cy="3735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23EE05F-CAEC-3E65-15AE-0676EB326371}"/>
              </a:ext>
            </a:extLst>
          </p:cNvPr>
          <p:cNvSpPr txBox="1"/>
          <p:nvPr/>
        </p:nvSpPr>
        <p:spPr>
          <a:xfrm>
            <a:off x="2509284" y="1087421"/>
            <a:ext cx="717343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2016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년 이전의 많은 이미지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colorization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방법과는 다르게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fully automatic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으로 이미지의 색을 자동으로 칠해준다는 점이 의미 있는 결과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B70EE2-FF00-C618-47F6-27FEE40B13B3}"/>
              </a:ext>
            </a:extLst>
          </p:cNvPr>
          <p:cNvSpPr txBox="1"/>
          <p:nvPr/>
        </p:nvSpPr>
        <p:spPr>
          <a:xfrm>
            <a:off x="900219" y="3075442"/>
            <a:ext cx="5262210" cy="19697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이 논문에서는 두 가지의 네트워크를 사용함</a:t>
            </a:r>
            <a:b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</a:b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①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Global image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의 사전 정보를 학습하는 네트워크 </a:t>
            </a:r>
            <a:endParaRPr lang="en-US" altLang="ko-KR" b="0" i="0" dirty="0">
              <a:solidFill>
                <a:srgbClr val="555555"/>
              </a:solidFill>
              <a:effectLst/>
              <a:latin typeface="AppleSDGothicNeo"/>
            </a:endParaRPr>
          </a:p>
          <a:p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② 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local image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의 작은 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patch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들을 학습하는 네트워크</a:t>
            </a:r>
            <a:b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</a:br>
            <a:b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</a:b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최종적으로 이 두 가지 네트워크 조합해서</a:t>
            </a:r>
            <a:b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</a:b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Colorize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 자동으로 실행</a:t>
            </a:r>
            <a:endParaRPr lang="en-US" altLang="ko-KR" b="0" i="0" dirty="0">
              <a:solidFill>
                <a:srgbClr val="555555"/>
              </a:solidFill>
              <a:effectLst/>
              <a:latin typeface="AppleSDGothicNeo"/>
            </a:endParaRPr>
          </a:p>
          <a:p>
            <a:r>
              <a:rPr lang="ko-KR" altLang="en-US" sz="1400" b="0" i="0" dirty="0">
                <a:solidFill>
                  <a:srgbClr val="006400"/>
                </a:solidFill>
                <a:effectLst/>
                <a:latin typeface="AppleSDGothicNeo"/>
              </a:rPr>
              <a:t> </a:t>
            </a:r>
            <a:r>
              <a:rPr lang="en-US" altLang="ko-KR" sz="1400" b="0" i="0" dirty="0">
                <a:solidFill>
                  <a:srgbClr val="006400"/>
                </a:solidFill>
                <a:effectLst/>
                <a:latin typeface="AppleSDGothicNeo"/>
              </a:rPr>
              <a:t>*</a:t>
            </a:r>
            <a:r>
              <a:rPr lang="ko-KR" altLang="en-US" sz="1400" b="0" i="0" dirty="0">
                <a:solidFill>
                  <a:srgbClr val="006400"/>
                </a:solidFill>
                <a:effectLst/>
                <a:latin typeface="AppleSDGothicNeo"/>
              </a:rPr>
              <a:t>논문에서는 두 네트워크를 조합하는 방법을 </a:t>
            </a:r>
            <a:r>
              <a:rPr lang="en-US" altLang="ko-KR" sz="1400" b="0" i="0" dirty="0">
                <a:solidFill>
                  <a:srgbClr val="006400"/>
                </a:solidFill>
                <a:effectLst/>
                <a:latin typeface="AppleSDGothicNeo"/>
              </a:rPr>
              <a:t>fusion layer</a:t>
            </a:r>
            <a:r>
              <a:rPr lang="ko-KR" altLang="en-US" sz="1400" b="0" i="0" dirty="0">
                <a:solidFill>
                  <a:srgbClr val="006400"/>
                </a:solidFill>
                <a:effectLst/>
                <a:latin typeface="AppleSDGothicNeo"/>
              </a:rPr>
              <a:t>라고 함</a:t>
            </a:r>
            <a:endParaRPr lang="en-US" altLang="ko-KR" b="0" i="0" dirty="0">
              <a:solidFill>
                <a:srgbClr val="555555"/>
              </a:solidFill>
              <a:effectLst/>
              <a:latin typeface="AppleSDGothicNeo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8D55C0E-BED9-F6D4-497D-425803A9C6FA}"/>
              </a:ext>
            </a:extLst>
          </p:cNvPr>
          <p:cNvCxnSpPr>
            <a:cxnSpLocks/>
          </p:cNvCxnSpPr>
          <p:nvPr/>
        </p:nvCxnSpPr>
        <p:spPr>
          <a:xfrm>
            <a:off x="1598615" y="2830747"/>
            <a:ext cx="386541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67602ED-A755-2F76-8714-0C3736BA6BB2}"/>
              </a:ext>
            </a:extLst>
          </p:cNvPr>
          <p:cNvSpPr txBox="1"/>
          <p:nvPr/>
        </p:nvSpPr>
        <p:spPr>
          <a:xfrm>
            <a:off x="1859873" y="2461415"/>
            <a:ext cx="33429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두가지 네트워크의 조합</a:t>
            </a:r>
            <a:endParaRPr lang="en-US" altLang="ko-KR" b="0" i="0" dirty="0">
              <a:solidFill>
                <a:srgbClr val="555555"/>
              </a:solidFill>
              <a:effectLst/>
              <a:latin typeface="AppleSDGothicNeo"/>
            </a:endParaRPr>
          </a:p>
        </p:txBody>
      </p:sp>
    </p:spTree>
    <p:extLst>
      <p:ext uri="{BB962C8B-B14F-4D97-AF65-F5344CB8AC3E}">
        <p14:creationId xmlns:p14="http://schemas.microsoft.com/office/powerpoint/2010/main" val="21324119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6C7928-928C-D217-2D9F-F19BA83FC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모델 </a:t>
            </a:r>
            <a:r>
              <a:rPr lang="ko-KR" altLang="en-US" dirty="0" err="1"/>
              <a:t>아키텍쳐</a:t>
            </a:r>
            <a:endParaRPr lang="ko-KR" altLang="en-US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5306CF92-78AF-5417-828B-7C086C4732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65544" y="1807535"/>
            <a:ext cx="10391554" cy="4199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6F41F427-31BD-A977-E20E-81AEBF920A3D}"/>
              </a:ext>
            </a:extLst>
          </p:cNvPr>
          <p:cNvSpPr/>
          <p:nvPr/>
        </p:nvSpPr>
        <p:spPr>
          <a:xfrm>
            <a:off x="2105247" y="3714307"/>
            <a:ext cx="1134139" cy="808074"/>
          </a:xfrm>
          <a:prstGeom prst="round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149C6D18-7E6C-9964-BCC8-2F507CB65957}"/>
              </a:ext>
            </a:extLst>
          </p:cNvPr>
          <p:cNvSpPr/>
          <p:nvPr/>
        </p:nvSpPr>
        <p:spPr>
          <a:xfrm>
            <a:off x="4827182" y="2806996"/>
            <a:ext cx="1928037" cy="808074"/>
          </a:xfrm>
          <a:prstGeom prst="round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F5C3E42C-0EE8-7315-B000-8CC11DEB7A6D}"/>
              </a:ext>
            </a:extLst>
          </p:cNvPr>
          <p:cNvSpPr/>
          <p:nvPr/>
        </p:nvSpPr>
        <p:spPr>
          <a:xfrm>
            <a:off x="3313814" y="5603358"/>
            <a:ext cx="2158409" cy="492642"/>
          </a:xfrm>
          <a:prstGeom prst="round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2F310E5-8358-8425-CAC3-FD338A99A52D}"/>
              </a:ext>
            </a:extLst>
          </p:cNvPr>
          <p:cNvSpPr/>
          <p:nvPr/>
        </p:nvSpPr>
        <p:spPr>
          <a:xfrm>
            <a:off x="7028122" y="2697127"/>
            <a:ext cx="1329070" cy="613143"/>
          </a:xfrm>
          <a:prstGeom prst="round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410BAF-B4A0-BD2D-9171-FA7320E023B1}"/>
              </a:ext>
            </a:extLst>
          </p:cNvPr>
          <p:cNvSpPr txBox="1"/>
          <p:nvPr/>
        </p:nvSpPr>
        <p:spPr>
          <a:xfrm>
            <a:off x="2509284" y="1087421"/>
            <a:ext cx="71734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4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개의 네트워크로 구성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496226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6C7928-928C-D217-2D9F-F19BA83FC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모델 </a:t>
            </a:r>
            <a:r>
              <a:rPr lang="ko-KR" altLang="en-US" dirty="0" err="1"/>
              <a:t>아키텍쳐</a:t>
            </a:r>
            <a:endParaRPr lang="ko-KR" altLang="en-US" dirty="0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4F68FAEF-7281-E928-D364-AFDB301A04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65544" y="1807535"/>
            <a:ext cx="10391554" cy="4199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5E7BB03E-EE56-7F6F-99AB-C618FBB547F2}"/>
              </a:ext>
            </a:extLst>
          </p:cNvPr>
          <p:cNvSpPr/>
          <p:nvPr/>
        </p:nvSpPr>
        <p:spPr>
          <a:xfrm>
            <a:off x="1219200" y="2133600"/>
            <a:ext cx="2927498" cy="3522921"/>
          </a:xfrm>
          <a:prstGeom prst="round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3422F70-D750-032D-1DA6-E5E0B38ABC6F}"/>
              </a:ext>
            </a:extLst>
          </p:cNvPr>
          <p:cNvSpPr txBox="1"/>
          <p:nvPr/>
        </p:nvSpPr>
        <p:spPr>
          <a:xfrm>
            <a:off x="1496080" y="1729420"/>
            <a:ext cx="761907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 low-level feature network :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이미지의 경계나 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AppleSDGothicNeo"/>
              </a:rPr>
              <a:t>코너같은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lower features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을 학습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8C8C254-A40C-89B6-47CB-C994828A093A}"/>
              </a:ext>
            </a:extLst>
          </p:cNvPr>
          <p:cNvSpPr txBox="1"/>
          <p:nvPr/>
        </p:nvSpPr>
        <p:spPr>
          <a:xfrm rot="518418">
            <a:off x="4144995" y="4104743"/>
            <a:ext cx="2470163" cy="30777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altLang="ko-KR" sz="1400" b="0" i="0" dirty="0">
                <a:solidFill>
                  <a:srgbClr val="555555"/>
                </a:solidFill>
                <a:effectLst/>
                <a:latin typeface="AppleSDGothicNeo"/>
              </a:rPr>
              <a:t> local feature</a:t>
            </a:r>
            <a:r>
              <a:rPr lang="ko-KR" altLang="en-US" sz="1400" b="0" i="0" dirty="0">
                <a:solidFill>
                  <a:srgbClr val="555555"/>
                </a:solidFill>
                <a:effectLst/>
                <a:latin typeface="AppleSDGothicNeo"/>
              </a:rPr>
              <a:t>를 위한 네트워크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CD9567B-3479-4AB3-D0A5-3E566A7F304D}"/>
              </a:ext>
            </a:extLst>
          </p:cNvPr>
          <p:cNvSpPr txBox="1"/>
          <p:nvPr/>
        </p:nvSpPr>
        <p:spPr>
          <a:xfrm rot="518418">
            <a:off x="3069118" y="5550003"/>
            <a:ext cx="2615909" cy="30777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altLang="ko-KR" sz="1400" b="0" i="0" dirty="0">
                <a:solidFill>
                  <a:srgbClr val="555555"/>
                </a:solidFill>
                <a:effectLst/>
                <a:latin typeface="AppleSDGothicNeo"/>
              </a:rPr>
              <a:t> global feature</a:t>
            </a:r>
            <a:r>
              <a:rPr lang="ko-KR" altLang="en-US" sz="1400" b="0" i="0" dirty="0">
                <a:solidFill>
                  <a:srgbClr val="555555"/>
                </a:solidFill>
                <a:effectLst/>
                <a:latin typeface="AppleSDGothicNeo"/>
              </a:rPr>
              <a:t>를 위한 네트워크</a:t>
            </a:r>
          </a:p>
        </p:txBody>
      </p:sp>
    </p:spTree>
    <p:extLst>
      <p:ext uri="{BB962C8B-B14F-4D97-AF65-F5344CB8AC3E}">
        <p14:creationId xmlns:p14="http://schemas.microsoft.com/office/powerpoint/2010/main" val="1773031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6C7928-928C-D217-2D9F-F19BA83FC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Low-level features network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FDC5CC5-6C0A-5FA2-3502-F4909F19FB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5211" y="2526525"/>
            <a:ext cx="7595936" cy="396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3664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algn="l"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2682</TotalTime>
  <Words>801</Words>
  <Application>Microsoft Office PowerPoint</Application>
  <PresentationFormat>와이드스크린</PresentationFormat>
  <Paragraphs>93</Paragraphs>
  <Slides>24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29" baseType="lpstr">
      <vt:lpstr>AppleSDGothicNeo</vt:lpstr>
      <vt:lpstr>Noto Sans Light</vt:lpstr>
      <vt:lpstr>맑은 고딕</vt:lpstr>
      <vt:lpstr>Arial</vt:lpstr>
      <vt:lpstr>Office 테마</vt:lpstr>
      <vt:lpstr>‘let there be color’  그곳에 색이 있으라</vt:lpstr>
      <vt:lpstr>색구분</vt:lpstr>
      <vt:lpstr>PowerPoint 프레젠테이션</vt:lpstr>
      <vt:lpstr>채색을 학습하는 방법 </vt:lpstr>
      <vt:lpstr>채색을 학습하는 방법 </vt:lpstr>
      <vt:lpstr>컨셉</vt:lpstr>
      <vt:lpstr>모델 아키텍쳐</vt:lpstr>
      <vt:lpstr>모델 아키텍쳐</vt:lpstr>
      <vt:lpstr>Low-level features network</vt:lpstr>
      <vt:lpstr>모델 아키텍쳐</vt:lpstr>
      <vt:lpstr>모델 아키텍쳐</vt:lpstr>
      <vt:lpstr>모델 아키텍쳐</vt:lpstr>
      <vt:lpstr>global features network</vt:lpstr>
      <vt:lpstr>global features network</vt:lpstr>
      <vt:lpstr>global features network</vt:lpstr>
      <vt:lpstr>모델 아키텍쳐</vt:lpstr>
      <vt:lpstr>모델 아키텍쳐</vt:lpstr>
      <vt:lpstr>모델 아키텍쳐</vt:lpstr>
      <vt:lpstr>PowerPoint 프레젠테이션</vt:lpstr>
      <vt:lpstr>PowerPoint 프레젠테이션</vt:lpstr>
      <vt:lpstr>학습 과정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‘let there be color’  그곳에 색이 있으라</dc:title>
  <dc:creator>정훈 박</dc:creator>
  <cp:lastModifiedBy>정훈 박</cp:lastModifiedBy>
  <cp:revision>18</cp:revision>
  <dcterms:created xsi:type="dcterms:W3CDTF">2023-07-03T21:32:06Z</dcterms:created>
  <dcterms:modified xsi:type="dcterms:W3CDTF">2023-07-07T15:34:51Z</dcterms:modified>
</cp:coreProperties>
</file>